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86" r:id="rId12"/>
    <p:sldId id="285" r:id="rId13"/>
    <p:sldId id="290" r:id="rId14"/>
    <p:sldId id="284" r:id="rId15"/>
    <p:sldId id="277" r:id="rId16"/>
    <p:sldId id="283" r:id="rId17"/>
    <p:sldId id="278" r:id="rId18"/>
    <p:sldId id="279" r:id="rId19"/>
    <p:sldId id="280" r:id="rId20"/>
    <p:sldId id="281" r:id="rId21"/>
    <p:sldId id="282" r:id="rId22"/>
    <p:sldId id="273" r:id="rId23"/>
    <p:sldId id="275" r:id="rId24"/>
    <p:sldId id="274" r:id="rId25"/>
    <p:sldId id="268" r:id="rId26"/>
    <p:sldId id="271" r:id="rId27"/>
    <p:sldId id="272" r:id="rId28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BFF"/>
    <a:srgbClr val="9AF793"/>
    <a:srgbClr val="79DCFF"/>
    <a:srgbClr val="37E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628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\Desktop\ANKIETY-&#379;YWIENIE%20W%20SZKO&#321;ACH\ZESTAWIENIE%20ANKIET%20SP%20i%20GIM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\Desktop\ANKIETY-&#379;YWIENIE%20W%20SZKO&#321;ACH\ZESTAWIENIE%20ANKIET%20SP%20i%20GIM.xls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la\Desktop\ANKIETY-&#379;YWIENIE%20W%20SZKO&#321;ACH\ZESTAWIENIE%20ANKIET%20SP%20i%20GIM.xls" TargetMode="External"/><Relationship Id="rId1" Type="http://schemas.openxmlformats.org/officeDocument/2006/relationships/image" Target="../media/image4.jpeg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\Desktop\ANKIETY-&#379;YWIENIE%20W%20SZKO&#321;ACH\ZESTAWIENIE%20ANKIET%20SP%20i%20GIM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\Desktop\ANKIETY-&#379;YWIENIE%20W%20SZKO&#321;ACH\ZESTAWIENIE%20ANKIET%20SP%20i%20GIM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\Desktop\ANKIETY-&#379;YWIENIE%20W%20SZKO&#321;ACH\ZESTAWIENIE%20ANKIET%20SP%20i%20GIM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\Desktop\ANKIETY-&#379;YWIENIE%20W%20SZKO&#321;ACH\ZESTAWIENIE%20ANKIET%20SP%20i%20GIM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\Desktop\ANKIETY-&#379;YWIENIE%20W%20SZKO&#321;ACH\ZESTAWIENIE%20ANKIET%20SP%20i%20GIM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la\Desktop\ANKIETY-&#379;YWIENIE%20W%20SZKO&#321;ACH\ZESTAWIENIE%20ANKIET%20SP%20i%20GIM.xls" TargetMode="External"/><Relationship Id="rId1" Type="http://schemas.openxmlformats.org/officeDocument/2006/relationships/image" Target="../media/image3.jpeg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\Desktop\ANKIETY-&#379;YWIENIE%20W%20SZKO&#321;ACH\ZESTAWIENIE%20ANKIET%20SP%20i%20GIM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\Desktop\ANKIETY-&#379;YWIENIE%20W%20SZKO&#321;ACH\ZESTAWIENIE%20ANKIET%20SP%20i%20GIM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\Desktop\ANKIETY-&#379;YWIENIE%20W%20SZKO&#321;ACH\ZESTAWIENIE%20ANKIET%20SP%20i%20GIM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\Desktop\ANKIETY-&#379;YWIENIE%20W%20SZKO&#321;ACH\ZESTAWIENIE%20ANKIET%20SP%20i%20GIM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\Desktop\ANKIETY-&#379;YWIENIE%20W%20SZKO&#321;ACH\ZESTAWIENIE%20ANKIET%20SP%20i%20GIM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METRYCZKA!$D$49</c:f>
              <c:strCache>
                <c:ptCount val="1"/>
                <c:pt idx="0">
                  <c:v>liczba ankietowanych</c:v>
                </c:pt>
              </c:strCache>
            </c:strRef>
          </c:tx>
          <c:spPr>
            <a:effectLst>
              <a:innerShdw blurRad="63500" dist="88900" dir="2700000">
                <a:prstClr val="black">
                  <a:alpha val="50000"/>
                </a:prstClr>
              </a:innerShdw>
            </a:effectLst>
          </c:spPr>
          <c:explosion val="25"/>
          <c:dPt>
            <c:idx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effectLst>
                <a:innerShdw blurRad="63500" dist="88900" dir="2700000">
                  <a:prstClr val="black">
                    <a:alpha val="50000"/>
                  </a:prstClr>
                </a:innerShdw>
              </a:effectLst>
            </c:spPr>
          </c:dPt>
          <c:dPt>
            <c:idx val="1"/>
            <c:bubble3D val="0"/>
            <c:spPr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effectLst>
                <a:innerShdw blurRad="63500" dist="88900" dir="2700000">
                  <a:prstClr val="black">
                    <a:alpha val="50000"/>
                  </a:prstClr>
                </a:innerShdw>
              </a:effectLst>
            </c:spPr>
          </c:dPt>
          <c:dPt>
            <c:idx val="2"/>
            <c:bubble3D val="0"/>
            <c:spPr>
              <a:solidFill>
                <a:srgbClr val="C9DBFF"/>
              </a:solidFill>
              <a:effectLst>
                <a:innerShdw blurRad="63500" dist="88900" dir="2700000">
                  <a:prstClr val="black">
                    <a:alpha val="50000"/>
                  </a:prstClr>
                </a:innerShdw>
              </a:effectLst>
            </c:spPr>
          </c:dPt>
          <c:dLbls>
            <c:dLbl>
              <c:idx val="0"/>
              <c:layout>
                <c:manualLayout>
                  <c:x val="-1.1173937662840331E-2"/>
                  <c:y val="-7.2710136907865028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Cambria" pitchFamily="18" charset="0"/>
                      </a:rPr>
                      <a:t>S</a:t>
                    </a:r>
                    <a:r>
                      <a:rPr lang="en-US" sz="1300" dirty="0"/>
                      <a:t>P III; </a:t>
                    </a:r>
                    <a:endParaRPr lang="pl-PL" sz="1300" dirty="0"/>
                  </a:p>
                  <a:p>
                    <a:r>
                      <a:rPr lang="en-US" sz="1300" dirty="0"/>
                      <a:t>185</a:t>
                    </a:r>
                    <a:r>
                      <a:rPr lang="pl-PL" sz="1300" dirty="0"/>
                      <a:t> -</a:t>
                    </a:r>
                    <a:r>
                      <a:rPr lang="en-US" sz="1300" dirty="0"/>
                      <a:t> 33</a:t>
                    </a:r>
                    <a:r>
                      <a:rPr lang="en-US" sz="1300" dirty="0" smtClean="0"/>
                      <a:t>%</a:t>
                    </a:r>
                    <a:r>
                      <a:rPr lang="pl-PL" sz="1300" dirty="0" smtClean="0"/>
                      <a:t> ankiet.</a:t>
                    </a:r>
                    <a:endParaRPr lang="en-US" sz="1300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4624743592174763E-3"/>
                  <c:y val="-0.29044911085529501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Cambria" pitchFamily="18" charset="0"/>
                      </a:rPr>
                      <a:t>S</a:t>
                    </a:r>
                    <a:r>
                      <a:rPr lang="en-US" dirty="0"/>
                      <a:t>P V; </a:t>
                    </a:r>
                    <a:r>
                      <a:rPr lang="pl-PL" dirty="0" smtClean="0"/>
                      <a:t/>
                    </a:r>
                    <a:br>
                      <a:rPr lang="pl-PL" dirty="0" smtClean="0"/>
                    </a:br>
                    <a:r>
                      <a:rPr lang="en-US" dirty="0" smtClean="0"/>
                      <a:t>196</a:t>
                    </a:r>
                    <a:r>
                      <a:rPr lang="pl-PL" baseline="0" dirty="0" smtClean="0"/>
                      <a:t> </a:t>
                    </a:r>
                    <a:r>
                      <a:rPr lang="pl-PL" baseline="0" dirty="0"/>
                      <a:t>-</a:t>
                    </a:r>
                    <a:r>
                      <a:rPr lang="en-US" dirty="0"/>
                      <a:t> 34</a:t>
                    </a:r>
                    <a:r>
                      <a:rPr lang="en-US" dirty="0" smtClean="0"/>
                      <a:t>%</a:t>
                    </a:r>
                    <a:r>
                      <a:rPr lang="pl-PL" dirty="0" smtClean="0"/>
                      <a:t> ankiet.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638273166780762E-2"/>
                  <c:y val="-7.7240349362891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Cambria" pitchFamily="18" charset="0"/>
                      </a:rPr>
                      <a:t>G</a:t>
                    </a:r>
                    <a:r>
                      <a:rPr lang="en-US" sz="1300" dirty="0"/>
                      <a:t>IM II; </a:t>
                    </a:r>
                    <a:endParaRPr lang="pl-PL" sz="1300" dirty="0"/>
                  </a:p>
                  <a:p>
                    <a:r>
                      <a:rPr lang="en-US" sz="1300" dirty="0"/>
                      <a:t>187</a:t>
                    </a:r>
                    <a:r>
                      <a:rPr lang="pl-PL" sz="1300" dirty="0"/>
                      <a:t> -</a:t>
                    </a:r>
                    <a:r>
                      <a:rPr lang="en-US" sz="1300" dirty="0"/>
                      <a:t> 33</a:t>
                    </a:r>
                    <a:r>
                      <a:rPr lang="en-US" sz="1300" dirty="0" smtClean="0"/>
                      <a:t>%</a:t>
                    </a:r>
                    <a:r>
                      <a:rPr lang="pl-PL" sz="1300" dirty="0" smtClean="0"/>
                      <a:t> ankiet.</a:t>
                    </a:r>
                    <a:endParaRPr lang="en-US" sz="1300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1">
                    <a:latin typeface="Cambria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METRYCZKA!$C$50:$C$52</c:f>
              <c:strCache>
                <c:ptCount val="3"/>
                <c:pt idx="0">
                  <c:v>SP III</c:v>
                </c:pt>
                <c:pt idx="1">
                  <c:v>SP V</c:v>
                </c:pt>
                <c:pt idx="2">
                  <c:v>GIM II</c:v>
                </c:pt>
              </c:strCache>
            </c:strRef>
          </c:cat>
          <c:val>
            <c:numRef>
              <c:f>METRYCZKA!$D$50:$D$52</c:f>
              <c:numCache>
                <c:formatCode>General</c:formatCode>
                <c:ptCount val="3"/>
                <c:pt idx="0">
                  <c:v>185</c:v>
                </c:pt>
                <c:pt idx="1">
                  <c:v>196</c:v>
                </c:pt>
                <c:pt idx="2">
                  <c:v>187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>
      <a:innerShdw blurRad="63500" dist="88900" dir="2700000">
        <a:prstClr val="black">
          <a:alpha val="50000"/>
        </a:prstClr>
      </a:inn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pl-PL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8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'2. II Śniadanie'!$D$20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400" b="1" i="1">
                    <a:latin typeface="Cambria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'2. II Śniadanie'!$C$21:$C$23</c:f>
              <c:strCache>
                <c:ptCount val="3"/>
                <c:pt idx="0">
                  <c:v>SP III</c:v>
                </c:pt>
                <c:pt idx="1">
                  <c:v>SP V</c:v>
                </c:pt>
                <c:pt idx="2">
                  <c:v>GIM II</c:v>
                </c:pt>
              </c:strCache>
            </c:strRef>
          </c:cat>
          <c:val>
            <c:numRef>
              <c:f>'2. II Śniadanie'!$D$21:$D$23</c:f>
              <c:numCache>
                <c:formatCode>General</c:formatCode>
                <c:ptCount val="3"/>
                <c:pt idx="0">
                  <c:v>140</c:v>
                </c:pt>
                <c:pt idx="1">
                  <c:v>144</c:v>
                </c:pt>
                <c:pt idx="2">
                  <c:v>80</c:v>
                </c:pt>
              </c:numCache>
            </c:numRef>
          </c:val>
        </c:ser>
        <c:ser>
          <c:idx val="1"/>
          <c:order val="1"/>
          <c:tx>
            <c:strRef>
              <c:f>'2. II Śniadanie'!$E$20</c:f>
              <c:strCache>
                <c:ptCount val="1"/>
                <c:pt idx="0">
                  <c:v>nie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 i="1">
                    <a:latin typeface="Cambria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'2. II Śniadanie'!$C$21:$C$23</c:f>
              <c:strCache>
                <c:ptCount val="3"/>
                <c:pt idx="0">
                  <c:v>SP III</c:v>
                </c:pt>
                <c:pt idx="1">
                  <c:v>SP V</c:v>
                </c:pt>
                <c:pt idx="2">
                  <c:v>GIM II</c:v>
                </c:pt>
              </c:strCache>
            </c:strRef>
          </c:cat>
          <c:val>
            <c:numRef>
              <c:f>'2. II Śniadanie'!$E$21:$E$23</c:f>
              <c:numCache>
                <c:formatCode>General</c:formatCode>
                <c:ptCount val="3"/>
                <c:pt idx="0">
                  <c:v>12</c:v>
                </c:pt>
                <c:pt idx="1">
                  <c:v>20</c:v>
                </c:pt>
                <c:pt idx="2">
                  <c:v>59</c:v>
                </c:pt>
              </c:numCache>
            </c:numRef>
          </c:val>
        </c:ser>
        <c:ser>
          <c:idx val="2"/>
          <c:order val="2"/>
          <c:tx>
            <c:strRef>
              <c:f>'2. II Śniadanie'!$F$20</c:f>
              <c:strCache>
                <c:ptCount val="1"/>
                <c:pt idx="0">
                  <c:v>czasami</c:v>
                </c:pt>
              </c:strCache>
            </c:strRef>
          </c:tx>
          <c:spPr>
            <a:solidFill>
              <a:srgbClr val="9AF793"/>
            </a:solidFill>
          </c:spPr>
          <c:invertIfNegative val="0"/>
          <c:dLbls>
            <c:txPr>
              <a:bodyPr/>
              <a:lstStyle/>
              <a:p>
                <a:pPr>
                  <a:defRPr sz="1400" b="1" i="1">
                    <a:latin typeface="Cambria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'2. II Śniadanie'!$C$21:$C$23</c:f>
              <c:strCache>
                <c:ptCount val="3"/>
                <c:pt idx="0">
                  <c:v>SP III</c:v>
                </c:pt>
                <c:pt idx="1">
                  <c:v>SP V</c:v>
                </c:pt>
                <c:pt idx="2">
                  <c:v>GIM II</c:v>
                </c:pt>
              </c:strCache>
            </c:strRef>
          </c:cat>
          <c:val>
            <c:numRef>
              <c:f>'2. II Śniadanie'!$F$21:$F$23</c:f>
              <c:numCache>
                <c:formatCode>General</c:formatCode>
                <c:ptCount val="3"/>
                <c:pt idx="0">
                  <c:v>33</c:v>
                </c:pt>
                <c:pt idx="1">
                  <c:v>32</c:v>
                </c:pt>
                <c:pt idx="2">
                  <c:v>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846336"/>
        <c:axId val="6847872"/>
        <c:axId val="0"/>
      </c:bar3DChart>
      <c:catAx>
        <c:axId val="6846336"/>
        <c:scaling>
          <c:orientation val="minMax"/>
        </c:scaling>
        <c:delete val="0"/>
        <c:axPos val="l"/>
        <c:numFmt formatCode="#\ ?/?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Cambria" pitchFamily="18" charset="0"/>
              </a:defRPr>
            </a:pPr>
            <a:endParaRPr lang="pl-PL"/>
          </a:p>
        </c:txPr>
        <c:crossAx val="6847872"/>
        <c:crosses val="autoZero"/>
        <c:auto val="1"/>
        <c:lblAlgn val="ctr"/>
        <c:lblOffset val="100"/>
        <c:noMultiLvlLbl val="0"/>
      </c:catAx>
      <c:valAx>
        <c:axId val="68478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68463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3497178477690291"/>
          <c:y val="0.88850503062117336"/>
          <c:w val="0.69950065616797963"/>
          <c:h val="8.3717191601049845E-2"/>
        </c:manualLayout>
      </c:layout>
      <c:overlay val="0"/>
      <c:txPr>
        <a:bodyPr/>
        <a:lstStyle/>
        <a:p>
          <a:pPr>
            <a:defRPr sz="1400" b="1" i="1">
              <a:latin typeface="Cambria" pitchFamily="18" charset="0"/>
            </a:defRPr>
          </a:pPr>
          <a:endParaRPr lang="pl-PL"/>
        </a:p>
      </c:txPr>
    </c:legend>
    <c:plotVisOnly val="1"/>
    <c:dispBlanksAs val="gap"/>
    <c:showDLblsOverMax val="0"/>
  </c:chart>
  <c:spPr>
    <a:effectLst>
      <a:innerShdw blurRad="63500" dist="50800" dir="2700000">
        <a:prstClr val="black">
          <a:alpha val="50000"/>
        </a:prstClr>
      </a:innerShdw>
    </a:effectLst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8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222222222222224E-3"/>
          <c:y val="7.0853956840044641E-2"/>
          <c:w val="0.9358843537414967"/>
          <c:h val="0.88979409375969765"/>
        </c:manualLayout>
      </c:layout>
      <c:pie3DChart>
        <c:varyColors val="1"/>
        <c:ser>
          <c:idx val="0"/>
          <c:order val="0"/>
          <c:tx>
            <c:strRef>
              <c:f>'2. II Śniadanie'!$D$35</c:f>
              <c:strCache>
                <c:ptCount val="1"/>
                <c:pt idx="0">
                  <c:v>nie lub czasami nie</c:v>
                </c:pt>
              </c:strCache>
            </c:strRef>
          </c:tx>
          <c:explosion val="12"/>
          <c:dPt>
            <c:idx val="1"/>
            <c:bubble3D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dPt>
          <c:dPt>
            <c:idx val="2"/>
            <c:bubble3D val="0"/>
            <c:explosion val="5"/>
            <c:spPr>
              <a:solidFill>
                <a:srgbClr val="C9DBFF"/>
              </a:solidFill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dirty="0" smtClean="0"/>
                      <a:t>S</a:t>
                    </a:r>
                    <a:r>
                      <a:rPr lang="en-US" dirty="0" smtClean="0"/>
                      <a:t>P </a:t>
                    </a:r>
                    <a:r>
                      <a:rPr lang="en-US" dirty="0"/>
                      <a:t>III</a:t>
                    </a:r>
                    <a:r>
                      <a:rPr lang="en-US" dirty="0" smtClean="0"/>
                      <a:t>;</a:t>
                    </a:r>
                    <a:r>
                      <a:rPr lang="pl-PL" dirty="0" smtClean="0"/>
                      <a:t/>
                    </a:r>
                    <a:br>
                      <a:rPr lang="pl-PL" dirty="0" smtClean="0"/>
                    </a:br>
                    <a:r>
                      <a:rPr lang="pl-PL" dirty="0" smtClean="0"/>
                      <a:t> </a:t>
                    </a:r>
                    <a:r>
                      <a:rPr lang="en-US" dirty="0" smtClean="0"/>
                      <a:t>45</a:t>
                    </a:r>
                    <a:r>
                      <a:rPr lang="pl-PL" dirty="0" smtClean="0"/>
                      <a:t> ucz</a:t>
                    </a:r>
                    <a:r>
                      <a:rPr lang="en-US" dirty="0" smtClean="0"/>
                      <a:t>; </a:t>
                    </a:r>
                    <a:r>
                      <a:rPr lang="en-US" dirty="0"/>
                      <a:t>22%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441375408431089"/>
                  <c:y val="0.10064351087427069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S</a:t>
                    </a:r>
                    <a:r>
                      <a:rPr lang="en-US" dirty="0" smtClean="0"/>
                      <a:t>P </a:t>
                    </a:r>
                    <a:r>
                      <a:rPr lang="en-US" dirty="0"/>
                      <a:t>V; </a:t>
                    </a:r>
                    <a:r>
                      <a:rPr lang="pl-PL" dirty="0" smtClean="0"/>
                      <a:t/>
                    </a:r>
                    <a:br>
                      <a:rPr lang="pl-PL" dirty="0" smtClean="0"/>
                    </a:br>
                    <a:r>
                      <a:rPr lang="en-US" dirty="0" smtClean="0"/>
                      <a:t>52</a:t>
                    </a:r>
                    <a:r>
                      <a:rPr lang="pl-PL" dirty="0" smtClean="0"/>
                      <a:t> ucz</a:t>
                    </a:r>
                    <a:r>
                      <a:rPr lang="en-US" dirty="0" smtClean="0"/>
                      <a:t>; </a:t>
                    </a:r>
                    <a:r>
                      <a:rPr lang="en-US" dirty="0"/>
                      <a:t>26%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22448330119449375"/>
                  <c:y val="9.3727612640741066E-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G</a:t>
                    </a:r>
                    <a:r>
                      <a:rPr lang="en-US" dirty="0" smtClean="0"/>
                      <a:t>IM II;</a:t>
                    </a:r>
                    <a:r>
                      <a:rPr lang="pl-PL" dirty="0" smtClean="0"/>
                      <a:t/>
                    </a:r>
                    <a:br>
                      <a:rPr lang="pl-PL" dirty="0" smtClean="0"/>
                    </a:br>
                    <a:r>
                      <a:rPr lang="en-US" dirty="0" smtClean="0"/>
                      <a:t>106</a:t>
                    </a:r>
                    <a:r>
                      <a:rPr lang="pl-PL" dirty="0" smtClean="0"/>
                      <a:t> ucz</a:t>
                    </a:r>
                    <a:r>
                      <a:rPr lang="en-US" dirty="0" smtClean="0"/>
                      <a:t>; </a:t>
                    </a:r>
                    <a:r>
                      <a:rPr lang="en-US" dirty="0"/>
                      <a:t>52%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'2. II Śniadanie'!$C$36:$C$38</c:f>
              <c:strCache>
                <c:ptCount val="3"/>
                <c:pt idx="0">
                  <c:v>SP III</c:v>
                </c:pt>
                <c:pt idx="1">
                  <c:v>SP V</c:v>
                </c:pt>
                <c:pt idx="2">
                  <c:v>GIM II</c:v>
                </c:pt>
              </c:strCache>
            </c:strRef>
          </c:cat>
          <c:val>
            <c:numRef>
              <c:f>'2. II Śniadanie'!$D$36:$D$38</c:f>
              <c:numCache>
                <c:formatCode>General</c:formatCode>
                <c:ptCount val="3"/>
                <c:pt idx="0">
                  <c:v>45</c:v>
                </c:pt>
                <c:pt idx="1">
                  <c:v>52</c:v>
                </c:pt>
                <c:pt idx="2">
                  <c:v>106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263351009695273E-2"/>
          <c:y val="7.819354176819103E-2"/>
          <c:w val="0.88969280625636082"/>
          <c:h val="0.83851794095770538"/>
        </c:manualLayout>
      </c:layout>
      <c:pie3DChart>
        <c:varyColors val="1"/>
        <c:ser>
          <c:idx val="0"/>
          <c:order val="0"/>
          <c:spPr>
            <a:solidFill>
              <a:srgbClr val="FF33CC"/>
            </a:solidFill>
          </c:spPr>
          <c:explosion val="25"/>
          <c:dPt>
            <c:idx val="0"/>
            <c:bubble3D val="0"/>
            <c:spPr>
              <a:solidFill>
                <a:srgbClr val="CCFFCC"/>
              </a:solidFill>
            </c:spPr>
          </c:dPt>
          <c:dPt>
            <c:idx val="1"/>
            <c:bubble3D val="0"/>
            <c:explosion val="0"/>
          </c:dPt>
          <c:dLbls>
            <c:dLbl>
              <c:idx val="0"/>
              <c:layout>
                <c:manualLayout>
                  <c:x val="-0.17087585034013605"/>
                  <c:y val="-1.0902151888994339E-2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sz="1400"/>
                      <a:t>tak; </a:t>
                    </a:r>
                    <a:r>
                      <a:rPr lang="pl-PL" sz="1400"/>
                      <a:t/>
                    </a:r>
                    <a:br>
                      <a:rPr lang="pl-PL" sz="1400"/>
                    </a:br>
                    <a:r>
                      <a:rPr lang="en-US" sz="1400"/>
                      <a:t>270</a:t>
                    </a:r>
                    <a:r>
                      <a:rPr lang="pl-PL" sz="1400"/>
                      <a:t> ucz.</a:t>
                    </a:r>
                    <a:r>
                      <a:rPr lang="en-US" sz="1400"/>
                      <a:t>; 48%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30186331619261897"/>
                  <c:y val="-0.13127374387647806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sz="1400"/>
                      <a:t>nie; </a:t>
                    </a:r>
                    <a:r>
                      <a:rPr lang="pl-PL" sz="1400"/>
                      <a:t/>
                    </a:r>
                    <a:br>
                      <a:rPr lang="pl-PL" sz="1400"/>
                    </a:br>
                    <a:r>
                      <a:rPr lang="en-US" sz="1400"/>
                      <a:t>298</a:t>
                    </a:r>
                    <a:r>
                      <a:rPr lang="pl-PL" sz="1400"/>
                      <a:t> ucz.</a:t>
                    </a:r>
                    <a:r>
                      <a:rPr lang="en-US" sz="1400"/>
                      <a:t>; 52%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'3.Czy jesz obiad'!$D$5:$E$5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'3.Czy jesz obiad'!$D$6:$E$6</c:f>
              <c:numCache>
                <c:formatCode>General</c:formatCode>
                <c:ptCount val="2"/>
                <c:pt idx="0">
                  <c:v>270</c:v>
                </c:pt>
                <c:pt idx="1">
                  <c:v>298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effectLst>
          <a:innerShdw blurRad="63500" dist="50800" dir="2700000">
            <a:prstClr val="black">
              <a:alpha val="50000"/>
            </a:prstClr>
          </a:innerShdw>
        </a:effectLst>
      </c:spPr>
    </c:plotArea>
    <c:plotVisOnly val="1"/>
    <c:dispBlanksAs val="zero"/>
    <c:showDLblsOverMax val="0"/>
  </c:chart>
  <c:spPr>
    <a:effectLst>
      <a:innerShdw blurRad="63500" dist="50800" dir="2700000">
        <a:prstClr val="black">
          <a:alpha val="50000"/>
        </a:prstClr>
      </a:innerShdw>
    </a:effectLst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'3.Czy jesz obiad'!$D$37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rgbClr val="FF33CC"/>
            </a:solidFill>
          </c:spPr>
          <c:invertIfNegative val="0"/>
          <c:dLbls>
            <c:dLbl>
              <c:idx val="0"/>
              <c:layout>
                <c:manualLayout>
                  <c:x val="1.9796553217442975E-2"/>
                  <c:y val="-3.14676096708141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395926529705326E-2"/>
                  <c:y val="-9.4402829012442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19717990518061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 b="1" i="1">
                    <a:latin typeface="+mj-lt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'3.Czy jesz obiad'!$C$38:$C$40</c:f>
              <c:strCache>
                <c:ptCount val="3"/>
                <c:pt idx="0">
                  <c:v>SP III</c:v>
                </c:pt>
                <c:pt idx="1">
                  <c:v>SP V</c:v>
                </c:pt>
                <c:pt idx="2">
                  <c:v>GIM II</c:v>
                </c:pt>
              </c:strCache>
            </c:strRef>
          </c:cat>
          <c:val>
            <c:numRef>
              <c:f>'3.Czy jesz obiad'!$D$38:$D$40</c:f>
              <c:numCache>
                <c:formatCode>General</c:formatCode>
                <c:ptCount val="3"/>
                <c:pt idx="0">
                  <c:v>86</c:v>
                </c:pt>
                <c:pt idx="1">
                  <c:v>90</c:v>
                </c:pt>
                <c:pt idx="2">
                  <c:v>94</c:v>
                </c:pt>
              </c:numCache>
            </c:numRef>
          </c:val>
        </c:ser>
        <c:ser>
          <c:idx val="1"/>
          <c:order val="1"/>
          <c:tx>
            <c:strRef>
              <c:f>'3.Czy jesz obiad'!$E$37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CFFCC"/>
            </a:solidFill>
          </c:spPr>
          <c:invertIfNegative val="0"/>
          <c:dLbls>
            <c:dLbl>
              <c:idx val="0"/>
              <c:layout>
                <c:manualLayout>
                  <c:x val="2.33959265297053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996866561311782E-2"/>
                  <c:y val="-6.29352193416283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395926529705326E-2"/>
                  <c:y val="-1.57338048354070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 b="1" i="1">
                    <a:latin typeface="+mj-lt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'3.Czy jesz obiad'!$C$38:$C$40</c:f>
              <c:strCache>
                <c:ptCount val="3"/>
                <c:pt idx="0">
                  <c:v>SP III</c:v>
                </c:pt>
                <c:pt idx="1">
                  <c:v>SP V</c:v>
                </c:pt>
                <c:pt idx="2">
                  <c:v>GIM II</c:v>
                </c:pt>
              </c:strCache>
            </c:strRef>
          </c:cat>
          <c:val>
            <c:numRef>
              <c:f>'3.Czy jesz obiad'!$E$38:$E$40</c:f>
              <c:numCache>
                <c:formatCode>General</c:formatCode>
                <c:ptCount val="3"/>
                <c:pt idx="0">
                  <c:v>99</c:v>
                </c:pt>
                <c:pt idx="1">
                  <c:v>106</c:v>
                </c:pt>
                <c:pt idx="2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4695040"/>
        <c:axId val="34696576"/>
        <c:axId val="0"/>
      </c:bar3DChart>
      <c:catAx>
        <c:axId val="3469504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+mj-lt"/>
              </a:defRPr>
            </a:pPr>
            <a:endParaRPr lang="pl-PL"/>
          </a:p>
        </c:txPr>
        <c:crossAx val="34696576"/>
        <c:crosses val="autoZero"/>
        <c:auto val="1"/>
        <c:lblAlgn val="ctr"/>
        <c:lblOffset val="100"/>
        <c:noMultiLvlLbl val="0"/>
      </c:catAx>
      <c:valAx>
        <c:axId val="34696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46950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0088823272090983"/>
          <c:y val="0.85532042869641345"/>
          <c:w val="0.23155664916885388"/>
          <c:h val="0.10301290463692039"/>
        </c:manualLayout>
      </c:layout>
      <c:overlay val="0"/>
      <c:txPr>
        <a:bodyPr/>
        <a:lstStyle/>
        <a:p>
          <a:pPr>
            <a:defRPr sz="1400" b="1" i="1">
              <a:latin typeface="+mj-lt"/>
            </a:defRPr>
          </a:pPr>
          <a:endParaRPr lang="pl-PL"/>
        </a:p>
      </c:txPr>
    </c:legend>
    <c:plotVisOnly val="1"/>
    <c:dispBlanksAs val="gap"/>
    <c:showDLblsOverMax val="0"/>
  </c:chart>
  <c:spPr>
    <a:effectLst>
      <a:innerShdw blurRad="63500" dist="50800" dir="2700000">
        <a:prstClr val="black">
          <a:alpha val="50000"/>
        </a:prstClr>
      </a:innerShdw>
    </a:effectLst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0"/>
      <c:rotY val="24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944444444444442E-2"/>
          <c:y val="5.3240740740740741E-2"/>
          <c:w val="0.95000000000000051"/>
          <c:h val="0.89814814814814814"/>
        </c:manualLayout>
      </c:layout>
      <c:pie3DChart>
        <c:varyColors val="1"/>
        <c:ser>
          <c:idx val="0"/>
          <c:order val="0"/>
          <c:explosion val="12"/>
          <c:dPt>
            <c:idx val="0"/>
            <c:bubble3D val="0"/>
            <c:spPr>
              <a:solidFill>
                <a:srgbClr val="C9DBFF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2"/>
            <c:bubble3D val="0"/>
            <c:spPr>
              <a:solidFill>
                <a:srgbClr val="CCFFCC"/>
              </a:solidFill>
            </c:spPr>
          </c:dPt>
          <c:dLbls>
            <c:dLbl>
              <c:idx val="0"/>
              <c:layout>
                <c:manualLayout>
                  <c:x val="-3.6999778682544199E-2"/>
                  <c:y val="-4.4288639646099928E-2"/>
                </c:manualLayout>
              </c:layout>
              <c:tx>
                <c:rich>
                  <a:bodyPr/>
                  <a:lstStyle/>
                  <a:p>
                    <a:r>
                      <a:rPr lang="en-US" sz="1600">
                        <a:latin typeface="Cambria" pitchFamily="18" charset="0"/>
                      </a:rPr>
                      <a:t>t</a:t>
                    </a:r>
                    <a:r>
                      <a:rPr lang="en-US"/>
                      <a:t>ak; 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en-US"/>
                      <a:t>195</a:t>
                    </a:r>
                    <a:r>
                      <a:rPr lang="pl-PL"/>
                      <a:t> ucz.</a:t>
                    </a:r>
                    <a:r>
                      <a:rPr lang="en-US"/>
                      <a:t>; 35%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6189193595038869E-2"/>
                  <c:y val="-2.9590777792366511E-2"/>
                </c:manualLayout>
              </c:layout>
              <c:tx>
                <c:rich>
                  <a:bodyPr/>
                  <a:lstStyle/>
                  <a:p>
                    <a:r>
                      <a:rPr lang="en-US" sz="1600">
                        <a:latin typeface="Cambria" pitchFamily="18" charset="0"/>
                      </a:rPr>
                      <a:t>n</a:t>
                    </a:r>
                    <a:r>
                      <a:rPr lang="en-US"/>
                      <a:t>ie; 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en-US"/>
                      <a:t>272</a:t>
                    </a:r>
                    <a:r>
                      <a:rPr lang="pl-PL"/>
                      <a:t> ucz.</a:t>
                    </a:r>
                    <a:r>
                      <a:rPr lang="en-US"/>
                      <a:t>; 48%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0761518837738079"/>
                  <c:y val="-8.9493528496833744E-2"/>
                </c:manualLayout>
              </c:layout>
              <c:tx>
                <c:rich>
                  <a:bodyPr/>
                  <a:lstStyle/>
                  <a:p>
                    <a:r>
                      <a:rPr lang="en-US" sz="1600">
                        <a:latin typeface="Cambria" pitchFamily="18" charset="0"/>
                      </a:rPr>
                      <a:t>n</a:t>
                    </a:r>
                    <a:r>
                      <a:rPr lang="en-US"/>
                      <a:t>ie mam zdania;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en-US"/>
                      <a:t> 97</a:t>
                    </a:r>
                    <a:r>
                      <a:rPr lang="pl-PL"/>
                      <a:t> ucz.</a:t>
                    </a:r>
                    <a:r>
                      <a:rPr lang="en-US"/>
                      <a:t>; 17%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>
                    <a:latin typeface="Cambria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'9.Niezdrowa żywn'!$C$5:$E$5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nie mam zdania</c:v>
                </c:pt>
              </c:strCache>
            </c:strRef>
          </c:cat>
          <c:val>
            <c:numRef>
              <c:f>'9.Niezdrowa żywn'!$C$6:$E$6</c:f>
              <c:numCache>
                <c:formatCode>General</c:formatCode>
                <c:ptCount val="3"/>
                <c:pt idx="0">
                  <c:v>195</c:v>
                </c:pt>
                <c:pt idx="1">
                  <c:v>272</c:v>
                </c:pt>
                <c:pt idx="2">
                  <c:v>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effectLst>
      <a:innerShdw blurRad="63500" dist="50800" dir="2700000">
        <a:prstClr val="black">
          <a:alpha val="50000"/>
        </a:prstClr>
      </a:innerShdw>
    </a:effectLst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40"/>
      <c:rotY val="13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05555555555555E-2"/>
          <c:y val="7.6388888888888895E-2"/>
          <c:w val="0.88611111111111107"/>
          <c:h val="0.84259259259259345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FCD5B4"/>
              </a:solidFill>
            </c:spPr>
          </c:dPt>
          <c:dPt>
            <c:idx val="1"/>
            <c:bubble3D val="0"/>
            <c:explosion val="0"/>
            <c:spPr>
              <a:solidFill>
                <a:srgbClr val="DBE5F1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pl-PL" sz="1200" dirty="0" smtClean="0"/>
                      <a:t>d</a:t>
                    </a:r>
                    <a:r>
                      <a:rPr lang="en-US" dirty="0" err="1" smtClean="0"/>
                      <a:t>ziew</a:t>
                    </a:r>
                    <a:r>
                      <a:rPr lang="pl-PL" dirty="0" smtClean="0"/>
                      <a:t>.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290</a:t>
                    </a:r>
                    <a:r>
                      <a:rPr lang="pl-PL" baseline="0" dirty="0"/>
                      <a:t> - </a:t>
                    </a:r>
                    <a:r>
                      <a:rPr lang="en-US" dirty="0"/>
                      <a:t> 51</a:t>
                    </a:r>
                    <a:r>
                      <a:rPr lang="en-US" dirty="0" smtClean="0"/>
                      <a:t>%</a:t>
                    </a:r>
                    <a:r>
                      <a:rPr lang="pl-PL" dirty="0" smtClean="0"/>
                      <a:t> ankiet.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200" b="1" i="1">
                        <a:latin typeface="Cambria" pitchFamily="18" charset="0"/>
                      </a:defRPr>
                    </a:pPr>
                    <a:r>
                      <a:rPr lang="en-US" sz="1200" dirty="0" err="1" smtClean="0">
                        <a:latin typeface="Cambria" pitchFamily="18" charset="0"/>
                      </a:rPr>
                      <a:t>c</a:t>
                    </a:r>
                    <a:r>
                      <a:rPr lang="en-US" dirty="0" err="1" smtClean="0">
                        <a:latin typeface="Cambria" pitchFamily="18" charset="0"/>
                      </a:rPr>
                      <a:t>hłopcy</a:t>
                    </a:r>
                    <a:r>
                      <a:rPr lang="en-US" dirty="0" smtClean="0">
                        <a:latin typeface="Cambria" pitchFamily="18" charset="0"/>
                      </a:rPr>
                      <a:t> </a:t>
                    </a:r>
                    <a:r>
                      <a:rPr lang="pl-PL" dirty="0">
                        <a:latin typeface="Cambria" pitchFamily="18" charset="0"/>
                      </a:rPr>
                      <a:t/>
                    </a:r>
                    <a:br>
                      <a:rPr lang="pl-PL" dirty="0">
                        <a:latin typeface="Cambria" pitchFamily="18" charset="0"/>
                      </a:rPr>
                    </a:br>
                    <a:r>
                      <a:rPr lang="en-US" dirty="0" smtClean="0">
                        <a:latin typeface="Cambria" pitchFamily="18" charset="0"/>
                      </a:rPr>
                      <a:t>27</a:t>
                    </a:r>
                    <a:r>
                      <a:rPr lang="pl-PL" dirty="0">
                        <a:latin typeface="Cambria" pitchFamily="18" charset="0"/>
                      </a:rPr>
                      <a:t>8  -</a:t>
                    </a:r>
                    <a:r>
                      <a:rPr lang="en-US" dirty="0">
                        <a:latin typeface="Cambria" pitchFamily="18" charset="0"/>
                      </a:rPr>
                      <a:t>  </a:t>
                    </a:r>
                    <a:r>
                      <a:rPr lang="en-US" dirty="0" smtClean="0">
                        <a:latin typeface="Cambria" pitchFamily="18" charset="0"/>
                      </a:rPr>
                      <a:t>49</a:t>
                    </a:r>
                    <a:r>
                      <a:rPr lang="pl-PL" dirty="0" smtClean="0">
                        <a:latin typeface="Cambria" pitchFamily="18" charset="0"/>
                      </a:rPr>
                      <a:t>% ankiet.</a:t>
                    </a:r>
                    <a:endParaRPr lang="en-US" dirty="0">
                      <a:latin typeface="Cambria" pitchFamily="18" charset="0"/>
                    </a:endParaRP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1"/>
                </a:pPr>
                <a:endParaRPr lang="pl-PL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METRYCZKA!$C$34:$D$34</c:f>
              <c:strCache>
                <c:ptCount val="2"/>
                <c:pt idx="0">
                  <c:v>dziewczynki</c:v>
                </c:pt>
                <c:pt idx="1">
                  <c:v>chłopcy</c:v>
                </c:pt>
              </c:strCache>
            </c:strRef>
          </c:cat>
          <c:val>
            <c:numRef>
              <c:f>METRYCZKA!$C$35:$D$35</c:f>
              <c:numCache>
                <c:formatCode>General</c:formatCode>
                <c:ptCount val="2"/>
                <c:pt idx="0">
                  <c:v>290</c:v>
                </c:pt>
                <c:pt idx="1">
                  <c:v>278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>
      <a:innerShdw blurRad="38100" dist="88900" dir="2700000">
        <a:prstClr val="black">
          <a:alpha val="50000"/>
        </a:prstClr>
      </a:inn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40"/>
      <c:rotY val="13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05555555555555E-2"/>
          <c:y val="7.6388888888888895E-2"/>
          <c:w val="0.88611111111111107"/>
          <c:h val="0.84259259259259323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CCFF99"/>
              </a:solidFill>
            </c:spPr>
          </c:dPt>
          <c:dPt>
            <c:idx val="1"/>
            <c:bubble3D val="0"/>
            <c:explosion val="0"/>
            <c:spPr>
              <a:solidFill>
                <a:srgbClr val="B8CCE4"/>
              </a:solidFill>
            </c:spPr>
          </c:dPt>
          <c:dLbls>
            <c:dLbl>
              <c:idx val="0"/>
              <c:layout>
                <c:manualLayout>
                  <c:x val="0.21754333442694682"/>
                  <c:y val="-8.6987751531058574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m</a:t>
                    </a:r>
                    <a:r>
                      <a:rPr lang="en-US"/>
                      <a:t>iasto Olecko; 431</a:t>
                    </a:r>
                    <a:r>
                      <a:rPr lang="pl-PL"/>
                      <a:t> ucz.-</a:t>
                    </a:r>
                    <a:r>
                      <a:rPr lang="en-US"/>
                      <a:t> 76%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3046806649168853E-2"/>
                  <c:y val="-0.20935586176727916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err="1"/>
                      <a:t>w</a:t>
                    </a:r>
                    <a:r>
                      <a:rPr lang="en-US" dirty="0" err="1"/>
                      <a:t>ieś</a:t>
                    </a:r>
                    <a:r>
                      <a:rPr lang="en-US" dirty="0"/>
                      <a:t> w </a:t>
                    </a:r>
                    <a:r>
                      <a:rPr lang="en-US" dirty="0" err="1"/>
                      <a:t>Gminie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Olecko</a:t>
                    </a:r>
                    <a:endParaRPr lang="pl-PL" dirty="0"/>
                  </a:p>
                  <a:p>
                    <a:r>
                      <a:rPr lang="en-US" dirty="0"/>
                      <a:t>137</a:t>
                    </a:r>
                    <a:r>
                      <a:rPr lang="pl-PL" baseline="0" dirty="0"/>
                      <a:t> ucz.-</a:t>
                    </a:r>
                    <a:r>
                      <a:rPr lang="en-US" dirty="0"/>
                      <a:t> 24%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1"/>
                </a:pPr>
                <a:endParaRPr lang="pl-PL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METRYCZKA!$C$20:$D$20</c:f>
              <c:strCache>
                <c:ptCount val="2"/>
                <c:pt idx="0">
                  <c:v>miasto Olecko</c:v>
                </c:pt>
                <c:pt idx="1">
                  <c:v>wieś w Gminie Olecko</c:v>
                </c:pt>
              </c:strCache>
            </c:strRef>
          </c:cat>
          <c:val>
            <c:numRef>
              <c:f>METRYCZKA!$C$21:$D$21</c:f>
              <c:numCache>
                <c:formatCode>General</c:formatCode>
                <c:ptCount val="2"/>
                <c:pt idx="0">
                  <c:v>431</c:v>
                </c:pt>
                <c:pt idx="1">
                  <c:v>137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>
      <a:innerShdw blurRad="38100" dist="88900" dir="2700000">
        <a:prstClr val="black">
          <a:alpha val="50000"/>
        </a:prstClr>
      </a:inn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40"/>
      <c:rotY val="15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dPt>
          <c:dPt>
            <c:idx val="1"/>
            <c:bubble3D val="0"/>
            <c:spPr>
              <a:solidFill>
                <a:srgbClr val="ED0D0D"/>
              </a:solidFill>
            </c:spPr>
          </c:dPt>
          <c:dPt>
            <c:idx val="2"/>
            <c:bubble3D val="0"/>
            <c:spPr>
              <a:solidFill>
                <a:srgbClr val="FF9900"/>
              </a:solidFill>
            </c:spPr>
          </c:dPt>
          <c:dLbls>
            <c:dLbl>
              <c:idx val="0"/>
              <c:layout>
                <c:manualLayout>
                  <c:x val="0.16388888888888889"/>
                  <c:y val="-9.2592592592592782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i="1">
                        <a:latin typeface="Cambria" pitchFamily="18" charset="0"/>
                      </a:rPr>
                      <a:t>t</a:t>
                    </a:r>
                    <a:r>
                      <a:rPr lang="en-US"/>
                      <a:t>ak; 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en-US"/>
                      <a:t>358; 63</a:t>
                    </a:r>
                    <a:r>
                      <a:rPr lang="pl-PL"/>
                      <a:t>%</a:t>
                    </a:r>
                    <a:endParaRPr lang="en-US"/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i="1">
                        <a:latin typeface="Cambria" pitchFamily="18" charset="0"/>
                      </a:rPr>
                      <a:t>n</a:t>
                    </a:r>
                    <a:r>
                      <a:rPr lang="en-US"/>
                      <a:t>ie; 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en-US"/>
                      <a:t>62; 11</a:t>
                    </a:r>
                    <a:r>
                      <a:rPr lang="pl-PL"/>
                      <a:t>%</a:t>
                    </a:r>
                    <a:endParaRPr lang="en-US"/>
                  </a:p>
                </c:rich>
              </c:tx>
              <c:dLblPos val="outEnd"/>
              <c:showLegendKey val="1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="1" i="1">
                        <a:latin typeface="Cambria" pitchFamily="18" charset="0"/>
                      </a:rPr>
                      <a:t>c</a:t>
                    </a:r>
                    <a:r>
                      <a:rPr lang="en-US"/>
                      <a:t>zasami;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en-US"/>
                      <a:t>148; 26</a:t>
                    </a:r>
                    <a:r>
                      <a:rPr lang="pl-PL"/>
                      <a:t>%</a:t>
                    </a:r>
                    <a:endParaRPr lang="en-US"/>
                  </a:p>
                </c:rich>
              </c:tx>
              <c:dLblPos val="outEnd"/>
              <c:showLegendKey val="1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1">
                    <a:latin typeface="Cambria" pitchFamily="18" charset="0"/>
                  </a:defRPr>
                </a:pPr>
                <a:endParaRPr lang="pl-PL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'1.I ŚNIADANIE'!$C$6:$E$6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czasami</c:v>
                </c:pt>
              </c:strCache>
            </c:strRef>
          </c:cat>
          <c:val>
            <c:numRef>
              <c:f>'1.I ŚNIADANIE'!$C$7:$E$7</c:f>
              <c:numCache>
                <c:formatCode>General</c:formatCode>
                <c:ptCount val="3"/>
                <c:pt idx="0">
                  <c:v>358</c:v>
                </c:pt>
                <c:pt idx="1">
                  <c:v>62</c:v>
                </c:pt>
                <c:pt idx="2">
                  <c:v>148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effectLst>
      <a:innerShdw blurRad="63500" dist="50800" dir="2700000">
        <a:prstClr val="black">
          <a:alpha val="50000"/>
        </a:prstClr>
      </a:innerShdw>
    </a:effectLst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8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'1.I ŚNIADANIE'!$C$18</c:f>
              <c:strCache>
                <c:ptCount val="1"/>
                <c:pt idx="0">
                  <c:v>tak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 i="1">
                    <a:latin typeface="Cambria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'1.I ŚNIADANIE'!$B$19:$B$21</c:f>
              <c:strCache>
                <c:ptCount val="3"/>
                <c:pt idx="0">
                  <c:v>SP III</c:v>
                </c:pt>
                <c:pt idx="1">
                  <c:v>SP V</c:v>
                </c:pt>
                <c:pt idx="2">
                  <c:v>GIM II</c:v>
                </c:pt>
              </c:strCache>
            </c:strRef>
          </c:cat>
          <c:val>
            <c:numRef>
              <c:f>'1.I ŚNIADANIE'!$C$19:$C$21</c:f>
              <c:numCache>
                <c:formatCode>General</c:formatCode>
                <c:ptCount val="3"/>
                <c:pt idx="0">
                  <c:v>120</c:v>
                </c:pt>
                <c:pt idx="1">
                  <c:v>138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'1.I ŚNIADANIE'!$D$18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37EF29"/>
            </a:solidFill>
          </c:spPr>
          <c:invertIfNegative val="0"/>
          <c:dLbls>
            <c:txPr>
              <a:bodyPr/>
              <a:lstStyle/>
              <a:p>
                <a:pPr>
                  <a:defRPr sz="1400" b="1" i="1">
                    <a:latin typeface="Cambria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'1.I ŚNIADANIE'!$B$19:$B$21</c:f>
              <c:strCache>
                <c:ptCount val="3"/>
                <c:pt idx="0">
                  <c:v>SP III</c:v>
                </c:pt>
                <c:pt idx="1">
                  <c:v>SP V</c:v>
                </c:pt>
                <c:pt idx="2">
                  <c:v>GIM II</c:v>
                </c:pt>
              </c:strCache>
            </c:strRef>
          </c:cat>
          <c:val>
            <c:numRef>
              <c:f>'1.I ŚNIADANIE'!$D$19:$D$21</c:f>
              <c:numCache>
                <c:formatCode>General</c:formatCode>
                <c:ptCount val="3"/>
                <c:pt idx="0">
                  <c:v>13</c:v>
                </c:pt>
                <c:pt idx="1">
                  <c:v>15</c:v>
                </c:pt>
                <c:pt idx="2">
                  <c:v>34</c:v>
                </c:pt>
              </c:numCache>
            </c:numRef>
          </c:val>
        </c:ser>
        <c:ser>
          <c:idx val="2"/>
          <c:order val="2"/>
          <c:tx>
            <c:strRef>
              <c:f>'1.I ŚNIADANIE'!$E$18</c:f>
              <c:strCache>
                <c:ptCount val="1"/>
                <c:pt idx="0">
                  <c:v>czasami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 i="1">
                    <a:latin typeface="Cambria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'1.I ŚNIADANIE'!$B$19:$B$21</c:f>
              <c:strCache>
                <c:ptCount val="3"/>
                <c:pt idx="0">
                  <c:v>SP III</c:v>
                </c:pt>
                <c:pt idx="1">
                  <c:v>SP V</c:v>
                </c:pt>
                <c:pt idx="2">
                  <c:v>GIM II</c:v>
                </c:pt>
              </c:strCache>
            </c:strRef>
          </c:cat>
          <c:val>
            <c:numRef>
              <c:f>'1.I ŚNIADANIE'!$E$19:$E$21</c:f>
              <c:numCache>
                <c:formatCode>General</c:formatCode>
                <c:ptCount val="3"/>
                <c:pt idx="0">
                  <c:v>52</c:v>
                </c:pt>
                <c:pt idx="1">
                  <c:v>43</c:v>
                </c:pt>
                <c:pt idx="2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365376"/>
        <c:axId val="7366912"/>
        <c:axId val="0"/>
      </c:bar3DChart>
      <c:catAx>
        <c:axId val="7365376"/>
        <c:scaling>
          <c:orientation val="minMax"/>
        </c:scaling>
        <c:delete val="0"/>
        <c:axPos val="l"/>
        <c:numFmt formatCode="#\ ?/?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Cambria" pitchFamily="18" charset="0"/>
              </a:defRPr>
            </a:pPr>
            <a:endParaRPr lang="pl-PL"/>
          </a:p>
        </c:txPr>
        <c:crossAx val="7366912"/>
        <c:crosses val="autoZero"/>
        <c:auto val="1"/>
        <c:lblAlgn val="ctr"/>
        <c:lblOffset val="100"/>
        <c:noMultiLvlLbl val="0"/>
      </c:catAx>
      <c:valAx>
        <c:axId val="73669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736537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3497178477690291"/>
          <c:y val="0.88850503062117314"/>
          <c:w val="0.69950065616797963"/>
          <c:h val="8.3717191601049845E-2"/>
        </c:manualLayout>
      </c:layout>
      <c:overlay val="0"/>
      <c:txPr>
        <a:bodyPr/>
        <a:lstStyle/>
        <a:p>
          <a:pPr>
            <a:defRPr sz="1400" i="1">
              <a:latin typeface="Cambria" pitchFamily="18" charset="0"/>
            </a:defRPr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8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2500000000000001E-2"/>
          <c:y val="8.101851851851849E-2"/>
          <c:w val="0.96666666666666667"/>
          <c:h val="0.91898148148148162"/>
        </c:manualLayout>
      </c:layout>
      <c:pie3DChart>
        <c:varyColors val="1"/>
        <c:ser>
          <c:idx val="0"/>
          <c:order val="0"/>
          <c:tx>
            <c:strRef>
              <c:f>'1.I ŚNIADANIE'!$B$28</c:f>
              <c:strCache>
                <c:ptCount val="1"/>
                <c:pt idx="0">
                  <c:v>nie lub czasami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CCFFCC"/>
              </a:solidFill>
            </c:spPr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dPt>
            <c:idx val="2"/>
            <c:bubble3D val="0"/>
            <c:explosion val="0"/>
            <c:spPr>
              <a:solidFill>
                <a:srgbClr val="C9DBFF"/>
              </a:solidFill>
            </c:spPr>
          </c:dPt>
          <c:dLbls>
            <c:dLbl>
              <c:idx val="0"/>
              <c:layout>
                <c:manualLayout>
                  <c:x val="0.18367346938775511"/>
                  <c:y val="-0.21956120957193073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sz="1400"/>
                      <a:t>nie lub czasami; </a:t>
                    </a:r>
                    <a:r>
                      <a:rPr lang="pl-PL" sz="1400"/>
                      <a:t/>
                    </a:r>
                    <a:br>
                      <a:rPr lang="pl-PL" sz="1400"/>
                    </a:br>
                    <a:r>
                      <a:rPr lang="en-US" sz="1400"/>
                      <a:t>SP III; 35%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0.11866536772189194"/>
                  <c:y val="0.14898130241863097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sz="1400"/>
                      <a:t>nie lub czasami; </a:t>
                    </a:r>
                    <a:r>
                      <a:rPr lang="pl-PL" sz="1400"/>
                      <a:t/>
                    </a:r>
                    <a:br>
                      <a:rPr lang="pl-PL" sz="1400"/>
                    </a:br>
                    <a:r>
                      <a:rPr lang="en-US" sz="1400"/>
                      <a:t>SP V; 30%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-0.24149659863945586"/>
                  <c:y val="-0.14428336197389016"/>
                </c:manualLayout>
              </c:layout>
              <c:tx>
                <c:rich>
                  <a:bodyPr/>
                  <a:lstStyle/>
                  <a:p>
                    <a:r>
                      <a:rPr lang="pl-PL" sz="1400" dirty="0"/>
                      <a:t>nie lub czasami; GIM II; 47%</a:t>
                    </a:r>
                  </a:p>
                </c:rich>
              </c:tx>
              <c:showLegendKey val="0"/>
              <c:showVal val="1"/>
              <c:showCatName val="1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1"/>
            <c:showSerName val="1"/>
            <c:showPercent val="0"/>
            <c:showBubbleSize val="0"/>
            <c:showLeaderLines val="1"/>
          </c:dLbls>
          <c:cat>
            <c:strRef>
              <c:f>'1.I ŚNIADANIE'!$B$29:$B$31</c:f>
              <c:strCache>
                <c:ptCount val="3"/>
                <c:pt idx="0">
                  <c:v>SP III</c:v>
                </c:pt>
                <c:pt idx="1">
                  <c:v>SP V</c:v>
                </c:pt>
                <c:pt idx="2">
                  <c:v>GIM II</c:v>
                </c:pt>
              </c:strCache>
            </c:strRef>
          </c:cat>
          <c:val>
            <c:numRef>
              <c:f>'1.I ŚNIADANIE'!$C$29:$C$31</c:f>
              <c:numCache>
                <c:formatCode>0%</c:formatCode>
                <c:ptCount val="3"/>
                <c:pt idx="0">
                  <c:v>0.35135135135135137</c:v>
                </c:pt>
                <c:pt idx="1">
                  <c:v>0.29591836734693905</c:v>
                </c:pt>
                <c:pt idx="2">
                  <c:v>0.46524064171122981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lang="pl-PL" sz="2000" b="0" dirty="0">
                <a:latin typeface="Cambria" pitchFamily="18" charset="0"/>
              </a:rPr>
              <a:t>Nie je</a:t>
            </a:r>
            <a:r>
              <a:rPr lang="pl-PL" sz="2000" b="0" baseline="0" dirty="0">
                <a:latin typeface="Cambria" pitchFamily="18" charset="0"/>
              </a:rPr>
              <a:t> </a:t>
            </a:r>
            <a:r>
              <a:rPr lang="pl-PL" sz="2000" b="0" baseline="0" dirty="0" smtClean="0">
                <a:latin typeface="Cambria" pitchFamily="18" charset="0"/>
              </a:rPr>
              <a:t>lub  je czasami śniadanie przed wyjściem do szkoły</a:t>
            </a:r>
            <a:endParaRPr lang="pl-PL" sz="2000" b="0" dirty="0">
              <a:latin typeface="Cambria" pitchFamily="18" charset="0"/>
            </a:endParaRPr>
          </a:p>
        </c:rich>
      </c:tx>
      <c:layout>
        <c:manualLayout>
          <c:xMode val="edge"/>
          <c:yMode val="edge"/>
          <c:x val="6.0122202455334714E-2"/>
          <c:y val="2.129636920384954E-2"/>
        </c:manualLayout>
      </c:layout>
      <c:overlay val="0"/>
    </c:title>
    <c:autoTitleDeleted val="0"/>
    <c:view3D>
      <c:rotX val="6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2060636466419242E-2"/>
          <c:y val="0.19440944881889774"/>
          <c:w val="0.84027777777777779"/>
          <c:h val="0.78059055118110243"/>
        </c:manualLayout>
      </c:layout>
      <c:pie3DChart>
        <c:varyColors val="1"/>
        <c:ser>
          <c:idx val="0"/>
          <c:order val="0"/>
          <c:explosion val="2"/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>
                <c:manualLayout>
                  <c:x val="-0.21422159159695256"/>
                  <c:y val="-2.3688101487314098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>
                        <a:latin typeface="Cambria" pitchFamily="18" charset="0"/>
                      </a:rPr>
                      <a:t>3</a:t>
                    </a:r>
                    <a:r>
                      <a:rPr lang="en-US" dirty="0"/>
                      <a:t>8%</a:t>
                    </a:r>
                    <a:r>
                      <a:rPr lang="pl-PL" dirty="0"/>
                      <a:t> </a:t>
                    </a:r>
                    <a:r>
                      <a:rPr lang="pl-PL" dirty="0" smtClean="0"/>
                      <a:t>dziew.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8554207782134718"/>
                  <c:y val="-8.467366579177607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>
                        <a:latin typeface="Cambria" pitchFamily="18" charset="0"/>
                      </a:rPr>
                      <a:t>3</a:t>
                    </a:r>
                    <a:r>
                      <a:rPr lang="en-US" dirty="0"/>
                      <a:t>6%</a:t>
                    </a:r>
                    <a:r>
                      <a:rPr lang="pl-PL" dirty="0"/>
                      <a:t> </a:t>
                    </a:r>
                    <a:r>
                      <a:rPr lang="pl-PL" dirty="0" err="1" smtClean="0"/>
                      <a:t>chł</a:t>
                    </a:r>
                    <a:r>
                      <a:rPr lang="pl-PL" dirty="0" smtClean="0"/>
                      <a:t>.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Cambria" pitchFamily="18" charset="0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'1.I ŚNIADANIE'!$B$46:$B$47</c:f>
              <c:strCache>
                <c:ptCount val="2"/>
                <c:pt idx="0">
                  <c:v>dz</c:v>
                </c:pt>
                <c:pt idx="1">
                  <c:v>chł</c:v>
                </c:pt>
              </c:strCache>
            </c:strRef>
          </c:cat>
          <c:val>
            <c:numRef>
              <c:f>'1.I ŚNIADANIE'!$C$46:$C$47</c:f>
              <c:numCache>
                <c:formatCode>0%</c:formatCode>
                <c:ptCount val="2"/>
                <c:pt idx="0">
                  <c:v>0.37931034482758641</c:v>
                </c:pt>
                <c:pt idx="1">
                  <c:v>0.36330935251798568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effectLst>
      <a:innerShdw blurRad="63500" dist="50800" dir="2700000">
        <a:prstClr val="black">
          <a:alpha val="50000"/>
        </a:prstClr>
      </a:innerShdw>
    </a:effectLst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6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501175643507756E-2"/>
          <c:y val="0.10740748031496059"/>
          <c:w val="0.95393362486135391"/>
          <c:h val="0.89259251968503939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12"/>
            <c:spPr>
              <a:solidFill>
                <a:srgbClr val="9AF793"/>
              </a:solidFill>
            </c:spPr>
          </c:dPt>
          <c:dPt>
            <c:idx val="1"/>
            <c:bubble3D val="0"/>
            <c:spPr>
              <a:solidFill>
                <a:srgbClr val="79DCFF"/>
              </a:solidFill>
            </c:spPr>
          </c:dPt>
          <c:dLbls>
            <c:dLbl>
              <c:idx val="0"/>
              <c:layout>
                <c:manualLayout>
                  <c:x val="0.15807250656167979"/>
                  <c:y val="4.1507655293088364E-2"/>
                </c:manualLayout>
              </c:layout>
              <c:tx>
                <c:rich>
                  <a:bodyPr/>
                  <a:lstStyle/>
                  <a:p>
                    <a:pPr>
                      <a:defRPr sz="1300" b="1">
                        <a:latin typeface="Cambria" pitchFamily="18" charset="0"/>
                      </a:defRPr>
                    </a:pPr>
                    <a:r>
                      <a:rPr lang="en-US" sz="1300" b="1">
                        <a:latin typeface="Cambria" pitchFamily="18" charset="0"/>
                      </a:rPr>
                      <a:t>3</a:t>
                    </a:r>
                    <a:r>
                      <a:rPr lang="en-US" sz="1300"/>
                      <a:t>6%</a:t>
                    </a:r>
                    <a:r>
                      <a:rPr lang="pl-PL" sz="1300"/>
                      <a:t> uczn. </a:t>
                    </a:r>
                    <a:br>
                      <a:rPr lang="pl-PL" sz="1300"/>
                    </a:br>
                    <a:r>
                      <a:rPr lang="pl-PL" sz="1300"/>
                      <a:t> w mieście</a:t>
                    </a:r>
                    <a:endParaRPr lang="en-US" sz="130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6670138888888891"/>
                  <c:y val="-7.944116360454942E-2"/>
                </c:manualLayout>
              </c:layout>
              <c:tx>
                <c:rich>
                  <a:bodyPr/>
                  <a:lstStyle/>
                  <a:p>
                    <a:pPr>
                      <a:defRPr sz="1300" b="1">
                        <a:latin typeface="Cambria" pitchFamily="18" charset="0"/>
                      </a:defRPr>
                    </a:pPr>
                    <a:r>
                      <a:rPr lang="en-US" sz="1300" b="1">
                        <a:latin typeface="Cambria" pitchFamily="18" charset="0"/>
                      </a:rPr>
                      <a:t>4</a:t>
                    </a:r>
                    <a:r>
                      <a:rPr lang="en-US" sz="1300"/>
                      <a:t>0%</a:t>
                    </a:r>
                    <a:r>
                      <a:rPr lang="pl-PL" sz="1300"/>
                      <a:t>  uczn.</a:t>
                    </a:r>
                    <a:br>
                      <a:rPr lang="pl-PL" sz="1300"/>
                    </a:br>
                    <a:r>
                      <a:rPr lang="pl-PL" sz="1300"/>
                      <a:t>na wsi</a:t>
                    </a:r>
                    <a:endParaRPr lang="en-US" sz="130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Cambria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'1.I ŚNIADANIE'!$B$56:$B$57</c:f>
              <c:strCache>
                <c:ptCount val="2"/>
                <c:pt idx="0">
                  <c:v>Miasto</c:v>
                </c:pt>
                <c:pt idx="1">
                  <c:v>Wieś</c:v>
                </c:pt>
              </c:strCache>
            </c:strRef>
          </c:cat>
          <c:val>
            <c:numRef>
              <c:f>'1.I ŚNIADANIE'!$C$56:$C$57</c:f>
              <c:numCache>
                <c:formatCode>0%</c:formatCode>
                <c:ptCount val="2"/>
                <c:pt idx="0">
                  <c:v>0.35730858468677512</c:v>
                </c:pt>
                <c:pt idx="1">
                  <c:v>0.40145985401459855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effectLst>
      <a:innerShdw blurRad="63500" dist="50800" dir="2700000">
        <a:prstClr val="black">
          <a:alpha val="50000"/>
        </a:prstClr>
      </a:innerShdw>
    </a:effectLst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0"/>
      <c:rotY val="15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1683673469387779E-2"/>
          <c:y val="4.4258842237554136E-2"/>
          <c:w val="0.94472789115646261"/>
          <c:h val="0.92190576829362125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plosion val="10"/>
            <c:spPr>
              <a:solidFill>
                <a:srgbClr val="C9DBFF"/>
              </a:solidFill>
            </c:spPr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0.23045630456907182"/>
                  <c:y val="-7.7513555105286111E-2"/>
                </c:manualLayout>
              </c:layout>
              <c:tx>
                <c:rich>
                  <a:bodyPr/>
                  <a:lstStyle/>
                  <a:p>
                    <a:r>
                      <a:rPr lang="en-US" sz="1500" dirty="0" err="1" smtClean="0">
                        <a:latin typeface="Cambria" pitchFamily="18" charset="0"/>
                      </a:rPr>
                      <a:t>t</a:t>
                    </a:r>
                    <a:r>
                      <a:rPr lang="en-US" dirty="0" err="1" smtClean="0"/>
                      <a:t>ak</a:t>
                    </a:r>
                    <a:r>
                      <a:rPr lang="en-US" dirty="0"/>
                      <a:t>; </a:t>
                    </a:r>
                    <a:r>
                      <a:rPr lang="pl-PL" dirty="0" smtClean="0"/>
                      <a:t/>
                    </a:r>
                    <a:br>
                      <a:rPr lang="pl-PL" dirty="0" smtClean="0"/>
                    </a:br>
                    <a:r>
                      <a:rPr lang="en-US" dirty="0" smtClean="0"/>
                      <a:t>364</a:t>
                    </a:r>
                    <a:r>
                      <a:rPr lang="en-US" dirty="0"/>
                      <a:t>; 64%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5349155016337251"/>
                  <c:y val="0.10931083126009902"/>
                </c:manualLayout>
              </c:layout>
              <c:tx>
                <c:rich>
                  <a:bodyPr/>
                  <a:lstStyle/>
                  <a:p>
                    <a:r>
                      <a:rPr lang="pl-PL" sz="1500" dirty="0" smtClean="0">
                        <a:latin typeface="Cambria" pitchFamily="18" charset="0"/>
                      </a:rPr>
                      <a:t/>
                    </a:r>
                    <a:br>
                      <a:rPr lang="pl-PL" sz="1500" dirty="0" smtClean="0">
                        <a:latin typeface="Cambria" pitchFamily="18" charset="0"/>
                      </a:rPr>
                    </a:br>
                    <a:r>
                      <a:rPr lang="en-US" dirty="0" err="1" smtClean="0"/>
                      <a:t>nie</a:t>
                    </a:r>
                    <a:r>
                      <a:rPr lang="en-US" dirty="0"/>
                      <a:t>; </a:t>
                    </a:r>
                    <a:r>
                      <a:rPr lang="pl-PL" dirty="0" smtClean="0"/>
                      <a:t/>
                    </a:r>
                    <a:br>
                      <a:rPr lang="pl-PL" dirty="0" smtClean="0"/>
                    </a:br>
                    <a:r>
                      <a:rPr lang="en-US" dirty="0" smtClean="0"/>
                      <a:t>91</a:t>
                    </a:r>
                    <a:r>
                      <a:rPr lang="en-US" dirty="0"/>
                      <a:t>; 16%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7391986715946237"/>
                  <c:y val="-0.15517689604760321"/>
                </c:manualLayout>
              </c:layout>
              <c:tx>
                <c:rich>
                  <a:bodyPr/>
                  <a:lstStyle/>
                  <a:p>
                    <a:r>
                      <a:rPr lang="en-US" sz="1500" dirty="0" err="1">
                        <a:latin typeface="Cambria" pitchFamily="18" charset="0"/>
                      </a:rPr>
                      <a:t>c</a:t>
                    </a:r>
                    <a:r>
                      <a:rPr lang="en-US" dirty="0" err="1"/>
                      <a:t>zasami</a:t>
                    </a:r>
                    <a:r>
                      <a:rPr lang="en-US"/>
                      <a:t>; </a:t>
                    </a:r>
                    <a:r>
                      <a:rPr lang="pl-PL" smtClean="0"/>
                      <a:t/>
                    </a:r>
                    <a:br>
                      <a:rPr lang="pl-PL" smtClean="0"/>
                    </a:br>
                    <a:r>
                      <a:rPr lang="en-US" smtClean="0"/>
                      <a:t>112</a:t>
                    </a:r>
                    <a:r>
                      <a:rPr lang="en-US"/>
                      <a:t>; 20%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500" b="1">
                    <a:latin typeface="Cambria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'2. II Śniadanie'!$D$6:$F$6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czasami</c:v>
                </c:pt>
              </c:strCache>
            </c:strRef>
          </c:cat>
          <c:val>
            <c:numRef>
              <c:f>'2. II Śniadanie'!$D$7:$F$7</c:f>
              <c:numCache>
                <c:formatCode>General</c:formatCode>
                <c:ptCount val="3"/>
                <c:pt idx="0">
                  <c:v>364</c:v>
                </c:pt>
                <c:pt idx="1">
                  <c:v>91</c:v>
                </c:pt>
                <c:pt idx="2">
                  <c:v>112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effectLst>
      <a:innerShdw blurRad="63500" dist="50800" dir="2700000">
        <a:prstClr val="black">
          <a:alpha val="50000"/>
        </a:prstClr>
      </a:innerShdw>
    </a:effectLst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AFC97B1-CEF1-4C0C-BC40-3E0678BE8629}" type="datetimeFigureOut">
              <a:rPr lang="pl-PL" smtClean="0"/>
              <a:pPr/>
              <a:t>2016-09-19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2E6854A-3460-45AD-91F9-AD41FBB5BC6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97B1-CEF1-4C0C-BC40-3E0678BE8629}" type="datetimeFigureOut">
              <a:rPr lang="pl-PL" smtClean="0"/>
              <a:pPr/>
              <a:t>2016-09-19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854A-3460-45AD-91F9-AD41FBB5BC6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97B1-CEF1-4C0C-BC40-3E0678BE8629}" type="datetimeFigureOut">
              <a:rPr lang="pl-PL" smtClean="0"/>
              <a:pPr/>
              <a:t>2016-09-19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854A-3460-45AD-91F9-AD41FBB5BC6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FC97B1-CEF1-4C0C-BC40-3E0678BE8629}" type="datetimeFigureOut">
              <a:rPr lang="pl-PL" smtClean="0"/>
              <a:pPr/>
              <a:t>2016-09-19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E6854A-3460-45AD-91F9-AD41FBB5BC6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AFC97B1-CEF1-4C0C-BC40-3E0678BE8629}" type="datetimeFigureOut">
              <a:rPr lang="pl-PL" smtClean="0"/>
              <a:pPr/>
              <a:t>2016-09-19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2E6854A-3460-45AD-91F9-AD41FBB5BC6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97B1-CEF1-4C0C-BC40-3E0678BE8629}" type="datetimeFigureOut">
              <a:rPr lang="pl-PL" smtClean="0"/>
              <a:pPr/>
              <a:t>2016-09-19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854A-3460-45AD-91F9-AD41FBB5BC6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97B1-CEF1-4C0C-BC40-3E0678BE8629}" type="datetimeFigureOut">
              <a:rPr lang="pl-PL" smtClean="0"/>
              <a:pPr/>
              <a:t>2016-09-19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854A-3460-45AD-91F9-AD41FBB5BC6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FC97B1-CEF1-4C0C-BC40-3E0678BE8629}" type="datetimeFigureOut">
              <a:rPr lang="pl-PL" smtClean="0"/>
              <a:pPr/>
              <a:t>2016-09-19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E6854A-3460-45AD-91F9-AD41FBB5BC6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97B1-CEF1-4C0C-BC40-3E0678BE8629}" type="datetimeFigureOut">
              <a:rPr lang="pl-PL" smtClean="0"/>
              <a:pPr/>
              <a:t>2016-09-19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854A-3460-45AD-91F9-AD41FBB5BC6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FC97B1-CEF1-4C0C-BC40-3E0678BE8629}" type="datetimeFigureOut">
              <a:rPr lang="pl-PL" smtClean="0"/>
              <a:pPr/>
              <a:t>2016-09-19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E6854A-3460-45AD-91F9-AD41FBB5BC6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FC97B1-CEF1-4C0C-BC40-3E0678BE8629}" type="datetimeFigureOut">
              <a:rPr lang="pl-PL" smtClean="0"/>
              <a:pPr/>
              <a:t>2016-09-19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E6854A-3460-45AD-91F9-AD41FBB5BC6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AFC97B1-CEF1-4C0C-BC40-3E0678BE8629}" type="datetimeFigureOut">
              <a:rPr lang="pl-PL" smtClean="0"/>
              <a:pPr/>
              <a:t>2016-09-19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2E6854A-3460-45AD-91F9-AD41FBB5BC6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35696" y="1052736"/>
            <a:ext cx="6620272" cy="2808312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Cambria" pitchFamily="18" charset="0"/>
              </a:rPr>
              <a:t>KORZYSTANIE PRZEZ UCZNIÓW </a:t>
            </a:r>
            <a:br>
              <a:rPr lang="pl-PL" sz="2800" dirty="0" smtClean="0">
                <a:latin typeface="Cambria" pitchFamily="18" charset="0"/>
              </a:rPr>
            </a:br>
            <a:r>
              <a:rPr lang="pl-PL" sz="2800" dirty="0" smtClean="0">
                <a:latin typeface="Cambria" pitchFamily="18" charset="0"/>
              </a:rPr>
              <a:t>Z POSIŁKU W STOŁÓWCE SZKOLNEJ</a:t>
            </a:r>
            <a:br>
              <a:rPr lang="pl-PL" sz="2800" dirty="0" smtClean="0">
                <a:latin typeface="Cambria" pitchFamily="18" charset="0"/>
              </a:rPr>
            </a:br>
            <a:r>
              <a:rPr lang="pl-PL" sz="2800" dirty="0" smtClean="0">
                <a:latin typeface="Cambria" pitchFamily="18" charset="0"/>
              </a:rPr>
              <a:t/>
            </a:r>
            <a:br>
              <a:rPr lang="pl-PL" sz="2800" dirty="0" smtClean="0">
                <a:latin typeface="Cambria" pitchFamily="18" charset="0"/>
              </a:rPr>
            </a:br>
            <a:r>
              <a:rPr lang="pl-PL" sz="2200" dirty="0" smtClean="0">
                <a:latin typeface="Cambria" pitchFamily="18" charset="0"/>
              </a:rPr>
              <a:t>na podstawie analizy ankiet przeprowadzonych </a:t>
            </a:r>
            <a:br>
              <a:rPr lang="pl-PL" sz="2200" dirty="0" smtClean="0">
                <a:latin typeface="Cambria" pitchFamily="18" charset="0"/>
              </a:rPr>
            </a:br>
            <a:r>
              <a:rPr lang="pl-PL" sz="2200" dirty="0" smtClean="0">
                <a:latin typeface="Cambria" pitchFamily="18" charset="0"/>
              </a:rPr>
              <a:t>Przez Komisję Rewizyjną Rady Miejskiej w Olecku</a:t>
            </a:r>
            <a:endParaRPr lang="pl-PL" sz="2200" dirty="0">
              <a:latin typeface="Cambria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483768" y="5229200"/>
            <a:ext cx="5472608" cy="936104"/>
          </a:xfrm>
        </p:spPr>
        <p:txBody>
          <a:bodyPr>
            <a:normAutofit/>
          </a:bodyPr>
          <a:lstStyle/>
          <a:p>
            <a:pPr algn="ctr"/>
            <a:r>
              <a:rPr lang="pl-PL" sz="2000" b="0" dirty="0" smtClean="0">
                <a:latin typeface="Cambria" pitchFamily="18" charset="0"/>
              </a:rPr>
              <a:t>art. 67a ustawy z dnia 7 września 1991r. o systemie oświaty (</a:t>
            </a:r>
            <a:r>
              <a:rPr lang="pl-PL" sz="2000" b="0" dirty="0" err="1" smtClean="0">
                <a:latin typeface="Cambria" pitchFamily="18" charset="0"/>
              </a:rPr>
              <a:t>Dz.U</a:t>
            </a:r>
            <a:r>
              <a:rPr lang="pl-PL" sz="2000" b="0" dirty="0" smtClean="0">
                <a:latin typeface="Cambria" pitchFamily="18" charset="0"/>
              </a:rPr>
              <a:t>. z 2015, poz. 2156)</a:t>
            </a:r>
            <a:endParaRPr lang="pl-PL" sz="2000" b="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Cambria" pitchFamily="18" charset="0"/>
              </a:rPr>
              <a:t>Pytanie 2: Czy zabierasz do szkoły drugie śniadanie?</a:t>
            </a:r>
            <a:r>
              <a:rPr lang="pl-PL" dirty="0" smtClean="0">
                <a:latin typeface="Cambria" pitchFamily="18" charset="0"/>
              </a:rPr>
              <a:t> </a:t>
            </a:r>
            <a:r>
              <a:rPr lang="pl-PL" sz="2200" dirty="0" smtClean="0">
                <a:latin typeface="Cambria" pitchFamily="18" charset="0"/>
              </a:rPr>
              <a:t>[1 uczeń </a:t>
            </a:r>
            <a:r>
              <a:rPr lang="pl-PL" sz="2200" dirty="0" err="1" smtClean="0">
                <a:latin typeface="Cambria" pitchFamily="18" charset="0"/>
              </a:rPr>
              <a:t>gim</a:t>
            </a:r>
            <a:r>
              <a:rPr lang="pl-PL" sz="2200" dirty="0" smtClean="0">
                <a:latin typeface="Cambria" pitchFamily="18" charset="0"/>
              </a:rPr>
              <a:t>. nie udzielił odpowiedzi]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Cambria" pitchFamily="18" charset="0"/>
              </a:rPr>
              <a:t>Pytanie 2: Czy zabierasz do szkoły drugie śniadanie?</a:t>
            </a:r>
            <a:r>
              <a:rPr lang="pl-PL" dirty="0" smtClean="0">
                <a:latin typeface="Cambria" pitchFamily="18" charset="0"/>
              </a:rPr>
              <a:t> </a:t>
            </a:r>
            <a:r>
              <a:rPr lang="pl-PL" sz="2200" dirty="0" smtClean="0">
                <a:latin typeface="Cambria" pitchFamily="18" charset="0"/>
              </a:rPr>
              <a:t>[1 uczeń </a:t>
            </a:r>
            <a:r>
              <a:rPr lang="pl-PL" sz="2200" dirty="0" err="1" smtClean="0">
                <a:latin typeface="Cambria" pitchFamily="18" charset="0"/>
              </a:rPr>
              <a:t>gim</a:t>
            </a:r>
            <a:r>
              <a:rPr lang="pl-PL" sz="2200" dirty="0" smtClean="0">
                <a:latin typeface="Cambria" pitchFamily="18" charset="0"/>
              </a:rPr>
              <a:t>. nie udzielił odpowiedzi]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</a:t>
            </a:r>
            <a:r>
              <a:rPr lang="pl-PL" sz="2000" dirty="0" smtClean="0">
                <a:latin typeface="Cambria" pitchFamily="18" charset="0"/>
              </a:rPr>
              <a:t>Nie lub czasami nie zabiera drugiego śniadania do szkoły 47% dziewcząt i 53% chłopców.</a:t>
            </a:r>
          </a:p>
          <a:p>
            <a:endParaRPr lang="pl-PL" dirty="0" smtClean="0"/>
          </a:p>
          <a:p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/>
          </p:cNvGraphicFramePr>
          <p:nvPr/>
        </p:nvGraphicFramePr>
        <p:xfrm>
          <a:off x="457200" y="2132857"/>
          <a:ext cx="74676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Cambria" pitchFamily="18" charset="0"/>
              </a:rPr>
              <a:t>Pytanie 3: Czy jesz obiady w szkole?</a:t>
            </a:r>
            <a:r>
              <a:rPr lang="pl-PL" dirty="0" smtClean="0">
                <a:latin typeface="Cambria" pitchFamily="18" charset="0"/>
              </a:rPr>
              <a:t> </a:t>
            </a:r>
            <a:endParaRPr lang="pl-PL" dirty="0">
              <a:latin typeface="Cambria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Cambria" pitchFamily="18" charset="0"/>
              </a:rPr>
              <a:t>Pytanie 3: Czy jesz obiady w szkole?</a:t>
            </a:r>
            <a:r>
              <a:rPr lang="pl-PL" dirty="0" smtClean="0">
                <a:latin typeface="Cambria" pitchFamily="18" charset="0"/>
              </a:rPr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pPr>
              <a:buNone/>
            </a:pPr>
            <a:endParaRPr lang="pl-PL" dirty="0"/>
          </a:p>
        </p:txBody>
      </p:sp>
      <p:graphicFrame>
        <p:nvGraphicFramePr>
          <p:cNvPr id="5" name="Wykres 4"/>
          <p:cNvGraphicFramePr/>
          <p:nvPr/>
        </p:nvGraphicFramePr>
        <p:xfrm>
          <a:off x="827584" y="2057400"/>
          <a:ext cx="7056784" cy="403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Cambria" pitchFamily="18" charset="0"/>
              </a:rPr>
              <a:t>Pytanie 3: Czy jesz obiady w szkole?</a:t>
            </a:r>
            <a:r>
              <a:rPr lang="pl-PL" dirty="0" smtClean="0">
                <a:latin typeface="Cambria" pitchFamily="18" charset="0"/>
              </a:rPr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2564904"/>
            <a:ext cx="7467600" cy="302433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l-PL" dirty="0" smtClean="0"/>
              <a:t>   </a:t>
            </a:r>
            <a:r>
              <a:rPr lang="pl-PL" sz="2000" b="1" dirty="0" smtClean="0">
                <a:latin typeface="Cambria" pitchFamily="18" charset="0"/>
              </a:rPr>
              <a:t>Kto nie je obiadów w szkole? </a:t>
            </a:r>
            <a:r>
              <a:rPr lang="pl-PL" sz="2000" dirty="0" smtClean="0">
                <a:latin typeface="Cambria" pitchFamily="18" charset="0"/>
              </a:rPr>
              <a:t/>
            </a:r>
            <a:br>
              <a:rPr lang="pl-PL" sz="2000" dirty="0" smtClean="0">
                <a:latin typeface="Cambria" pitchFamily="18" charset="0"/>
              </a:rPr>
            </a:br>
            <a:r>
              <a:rPr lang="pl-PL" sz="2000" dirty="0" smtClean="0">
                <a:latin typeface="Cambria" pitchFamily="18" charset="0"/>
              </a:rPr>
              <a:t>W grupie nie jedzących obiadów w szkole dziewczęta stanowią 51%, chłopcy - 49%.</a:t>
            </a:r>
          </a:p>
          <a:p>
            <a:pPr algn="just">
              <a:lnSpc>
                <a:spcPct val="150000"/>
              </a:lnSpc>
              <a:buNone/>
            </a:pPr>
            <a:r>
              <a:rPr lang="pl-PL" sz="2000" dirty="0" smtClean="0">
                <a:latin typeface="Cambria" pitchFamily="18" charset="0"/>
              </a:rPr>
              <a:t>     Ze względu na miejsce zamieszkania uczniów w grupie nie jedzących uczniowie zamieszkali na terenie miasta stanowią 76% i 24% - zamieszkali na terenie wiejskim.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latin typeface="Cambria" pitchFamily="18" charset="0"/>
              </a:rPr>
              <a:t>Pytanie 4: Dlaczego nie jesz obiadów </a:t>
            </a:r>
            <a:br>
              <a:rPr lang="pl-PL" b="1" dirty="0" smtClean="0">
                <a:latin typeface="Cambria" pitchFamily="18" charset="0"/>
              </a:rPr>
            </a:br>
            <a:r>
              <a:rPr lang="pl-PL" b="1" dirty="0" smtClean="0">
                <a:latin typeface="Cambria" pitchFamily="18" charset="0"/>
              </a:rPr>
              <a:t>w szkole?</a:t>
            </a:r>
            <a:endParaRPr lang="pl-PL" dirty="0">
              <a:latin typeface="Cambri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 </a:t>
            </a:r>
            <a:r>
              <a:rPr lang="pl-PL" sz="2000" dirty="0" smtClean="0">
                <a:latin typeface="Cambria" pitchFamily="18" charset="0"/>
              </a:rPr>
              <a:t>298 uczniów spośród 568 ankietowanych wypowiedziało się, że nie je obiadów w szkole. Przyczyny, które powodują nie korzystanie z posiłku szkolnego:</a:t>
            </a:r>
            <a:endParaRPr lang="pl-PL" sz="2000" dirty="0">
              <a:latin typeface="Cambria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827584" y="2780929"/>
          <a:ext cx="7704858" cy="3280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694"/>
                <a:gridCol w="1100694"/>
                <a:gridCol w="1100694"/>
                <a:gridCol w="1100694"/>
                <a:gridCol w="1100694"/>
                <a:gridCol w="1100694"/>
                <a:gridCol w="1100694"/>
              </a:tblGrid>
              <a:tr h="113170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rodzice nie mają pieniędzy na opłacenie obiadów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jem obiad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/>
                      </a:r>
                      <a:b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</a:b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w 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domu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nie jem takich posiłków, jakie są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podawane</a:t>
                      </a:r>
                      <a:b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</a:b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w 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szkole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nie odpowiada mi godzina podawania obiadu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nie jestem głodny, bo mam posiłek w domu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nie zdążam zjeść podczas przerw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inne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</a:tr>
              <a:tr h="9565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21</a:t>
                      </a:r>
                    </a:p>
                  </a:txBody>
                  <a:tcPr marL="0" marR="0" marT="0" marB="0" anchor="ctr"/>
                </a:tc>
              </a:tr>
              <a:tr h="104398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78%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7%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Cambria" pitchFamily="18" charset="0"/>
              </a:rPr>
              <a:t>Pytanie 4: Dlaczego nie jesz obiadów </a:t>
            </a:r>
            <a:br>
              <a:rPr lang="pl-PL" b="1" dirty="0" smtClean="0">
                <a:latin typeface="Cambria" pitchFamily="18" charset="0"/>
              </a:rPr>
            </a:br>
            <a:r>
              <a:rPr lang="pl-PL" b="1" dirty="0" smtClean="0">
                <a:latin typeface="Cambria" pitchFamily="18" charset="0"/>
              </a:rPr>
              <a:t>w szkole?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 </a:t>
            </a:r>
            <a:r>
              <a:rPr lang="pl-PL" sz="2000" dirty="0" smtClean="0">
                <a:latin typeface="Cambria" pitchFamily="18" charset="0"/>
              </a:rPr>
              <a:t>W poszczególnych grupach wiekowych przyczyny niejedzenia posiłków w szkole są w zbliżonych proporcjach:</a:t>
            </a:r>
          </a:p>
          <a:p>
            <a:pPr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899592" y="2420888"/>
          <a:ext cx="7056784" cy="3960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2098"/>
                <a:gridCol w="882098"/>
                <a:gridCol w="882098"/>
                <a:gridCol w="882098"/>
                <a:gridCol w="882098"/>
                <a:gridCol w="882098"/>
                <a:gridCol w="882098"/>
                <a:gridCol w="882098"/>
              </a:tblGrid>
              <a:tr h="1523246">
                <a:tc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rodzice nie mają pieniędzy na opłacenie obiadów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jem </a:t>
                      </a: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/>
                      </a:r>
                      <a:b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</a:b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obiad </a:t>
                      </a:r>
                      <a:b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</a:b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w </a:t>
                      </a:r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domu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nie jem takich posiłków, jakie są podawane w szkole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nie odpowiada mi </a:t>
                      </a: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/>
                      </a:r>
                      <a:b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</a:b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godzina </a:t>
                      </a:r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podawania obiadu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Nie</a:t>
                      </a:r>
                      <a:b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</a:b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jestem </a:t>
                      </a:r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głodny, </a:t>
                      </a: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/>
                      </a:r>
                      <a:b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</a:b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bo </a:t>
                      </a:r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mam posiłek </a:t>
                      </a: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/>
                      </a:r>
                      <a:b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</a:b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w </a:t>
                      </a:r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domu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nie </a:t>
                      </a: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/>
                      </a:r>
                      <a:b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</a:b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zdążam </a:t>
                      </a:r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zjeść podczas przerw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inne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</a:tr>
              <a:tr h="6092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III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83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</a:tr>
              <a:tr h="6092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9</a:t>
                      </a:r>
                    </a:p>
                  </a:txBody>
                  <a:tcPr marL="0" marR="0" marT="0" marB="0" anchor="ctr"/>
                </a:tc>
              </a:tr>
              <a:tr h="6092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II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</a:tr>
              <a:tr h="60929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łącznie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latin typeface="Cambria" pitchFamily="18" charset="0"/>
              </a:rPr>
              <a:t>Pytanie 5: Jak oceniasz jakość posiłków w szkole w skali od 1 do 5</a:t>
            </a:r>
            <a:endParaRPr lang="pl-PL" dirty="0">
              <a:latin typeface="Cambri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467600" cy="4557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Cambria" pitchFamily="18" charset="0"/>
              </a:rPr>
              <a:t>     Spośród 270 uczniów spożywając posiłki w szkole 266 - dokonało subiektywnej oceny jakości posiłków.</a:t>
            </a:r>
          </a:p>
          <a:p>
            <a:pPr>
              <a:buNone/>
            </a:pPr>
            <a:endParaRPr lang="pl-PL" sz="2000" dirty="0" smtClean="0">
              <a:latin typeface="Cambria" pitchFamily="18" charset="0"/>
            </a:endParaRPr>
          </a:p>
          <a:p>
            <a:pPr>
              <a:buNone/>
            </a:pPr>
            <a:endParaRPr lang="pl-PL" sz="2000" dirty="0" smtClean="0">
              <a:latin typeface="Cambria" pitchFamily="18" charset="0"/>
            </a:endParaRPr>
          </a:p>
          <a:p>
            <a:pPr>
              <a:buNone/>
            </a:pPr>
            <a:endParaRPr lang="pl-PL" sz="2000" dirty="0" smtClean="0">
              <a:latin typeface="Cambria" pitchFamily="18" charset="0"/>
            </a:endParaRPr>
          </a:p>
          <a:p>
            <a:pPr>
              <a:buNone/>
            </a:pPr>
            <a:endParaRPr lang="pl-PL" sz="2000" dirty="0" smtClean="0">
              <a:latin typeface="Cambria" pitchFamily="18" charset="0"/>
            </a:endParaRPr>
          </a:p>
          <a:p>
            <a:pPr>
              <a:buNone/>
            </a:pPr>
            <a:endParaRPr lang="pl-PL" sz="2000" dirty="0" smtClean="0">
              <a:latin typeface="Cambria" pitchFamily="18" charset="0"/>
            </a:endParaRPr>
          </a:p>
          <a:p>
            <a:pPr>
              <a:buNone/>
            </a:pPr>
            <a:endParaRPr lang="pl-PL" sz="2000" dirty="0" smtClean="0">
              <a:latin typeface="Cambria" pitchFamily="18" charset="0"/>
            </a:endParaRPr>
          </a:p>
          <a:p>
            <a:pPr>
              <a:buNone/>
            </a:pPr>
            <a:endParaRPr lang="pl-PL" sz="2000" dirty="0" smtClean="0">
              <a:latin typeface="Cambria" pitchFamily="18" charset="0"/>
            </a:endParaRPr>
          </a:p>
          <a:p>
            <a:pPr>
              <a:buNone/>
            </a:pPr>
            <a:endParaRPr lang="pl-PL" sz="2000" dirty="0" smtClean="0">
              <a:latin typeface="Cambria" pitchFamily="18" charset="0"/>
            </a:endParaRPr>
          </a:p>
          <a:p>
            <a:pPr algn="r">
              <a:buNone/>
            </a:pPr>
            <a:r>
              <a:rPr lang="pl-PL" sz="2000" dirty="0" smtClean="0">
                <a:latin typeface="Cambria" pitchFamily="18" charset="0"/>
              </a:rPr>
              <a:t>5 </a:t>
            </a:r>
            <a:r>
              <a:rPr lang="pl-PL" sz="2000" dirty="0" err="1" smtClean="0">
                <a:latin typeface="Cambria" pitchFamily="18" charset="0"/>
              </a:rPr>
              <a:t>ozn</a:t>
            </a:r>
            <a:r>
              <a:rPr lang="pl-PL" sz="2000" dirty="0" smtClean="0">
                <a:latin typeface="Cambria" pitchFamily="18" charset="0"/>
              </a:rPr>
              <a:t>. ocenę najwyższą</a:t>
            </a:r>
          </a:p>
          <a:p>
            <a:pPr>
              <a:buNone/>
            </a:pPr>
            <a:endParaRPr lang="pl-PL" sz="2000" dirty="0" smtClean="0">
              <a:latin typeface="Cambria" pitchFamily="18" charset="0"/>
            </a:endParaRPr>
          </a:p>
          <a:p>
            <a:pPr>
              <a:buNone/>
            </a:pPr>
            <a:endParaRPr lang="pl-PL" sz="2000" dirty="0">
              <a:latin typeface="Cambria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827584" y="2924944"/>
          <a:ext cx="7056784" cy="2448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792088"/>
                <a:gridCol w="1008112"/>
                <a:gridCol w="1008112"/>
                <a:gridCol w="1008112"/>
                <a:gridCol w="1008112"/>
                <a:gridCol w="1008112"/>
              </a:tblGrid>
              <a:tr h="76656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ocena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nie mam zdania</a:t>
                      </a:r>
                    </a:p>
                  </a:txBody>
                  <a:tcPr marL="0" marR="0" marT="0" marB="0" anchor="ctr"/>
                </a:tc>
              </a:tr>
              <a:tr h="91514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liczba </a:t>
                      </a:r>
                      <a:r>
                        <a:rPr lang="pl-PL" sz="1600" b="1" i="0" u="none" strike="noStrike" baseline="0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 oceniających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</a:tr>
              <a:tr h="76656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% liczba ocen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Cambria" pitchFamily="18" charset="0"/>
              </a:rPr>
              <a:t>Pytanie 6: Jakie potrawy najbardziej lubisz? </a:t>
            </a:r>
            <a:endParaRPr lang="pl-PL" dirty="0">
              <a:latin typeface="Cambri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latin typeface="Cambria" pitchFamily="18" charset="0"/>
              </a:rPr>
              <a:t>    </a:t>
            </a:r>
            <a:r>
              <a:rPr lang="pl-PL" sz="2000" dirty="0" smtClean="0">
                <a:latin typeface="Cambria" pitchFamily="18" charset="0"/>
              </a:rPr>
              <a:t>Ankietowany mógł udzielić kilku odpowiedzi.</a:t>
            </a:r>
          </a:p>
          <a:p>
            <a:pPr>
              <a:buNone/>
            </a:pPr>
            <a:endParaRPr lang="pl-PL" sz="2000" dirty="0" smtClean="0">
              <a:latin typeface="Cambria" pitchFamily="18" charset="0"/>
            </a:endParaRPr>
          </a:p>
          <a:p>
            <a:pPr>
              <a:buNone/>
            </a:pPr>
            <a:endParaRPr lang="pl-PL" sz="2000" dirty="0" smtClean="0">
              <a:latin typeface="Cambria" pitchFamily="18" charset="0"/>
            </a:endParaRPr>
          </a:p>
          <a:p>
            <a:pPr>
              <a:buNone/>
            </a:pPr>
            <a:endParaRPr lang="pl-PL" sz="2000" dirty="0" smtClean="0">
              <a:latin typeface="Cambria" pitchFamily="18" charset="0"/>
            </a:endParaRPr>
          </a:p>
          <a:p>
            <a:pPr>
              <a:buNone/>
            </a:pPr>
            <a:endParaRPr lang="pl-PL" sz="2000" dirty="0" smtClean="0">
              <a:latin typeface="Cambria" pitchFamily="18" charset="0"/>
            </a:endParaRPr>
          </a:p>
          <a:p>
            <a:pPr>
              <a:buNone/>
            </a:pPr>
            <a:endParaRPr lang="pl-PL" sz="2000" dirty="0" smtClean="0">
              <a:latin typeface="Cambria" pitchFamily="18" charset="0"/>
            </a:endParaRPr>
          </a:p>
          <a:p>
            <a:pPr>
              <a:buNone/>
            </a:pPr>
            <a:endParaRPr lang="pl-PL" sz="2000" dirty="0" smtClean="0">
              <a:latin typeface="Cambria" pitchFamily="18" charset="0"/>
            </a:endParaRPr>
          </a:p>
          <a:p>
            <a:pPr>
              <a:buNone/>
            </a:pPr>
            <a:endParaRPr lang="pl-PL" sz="2000" dirty="0" smtClean="0">
              <a:latin typeface="Cambria" pitchFamily="18" charset="0"/>
            </a:endParaRPr>
          </a:p>
          <a:p>
            <a:pPr>
              <a:buNone/>
            </a:pPr>
            <a:r>
              <a:rPr lang="pl-PL" sz="2000" dirty="0" smtClean="0">
                <a:latin typeface="Cambria" pitchFamily="18" charset="0"/>
              </a:rPr>
              <a:t>     Najbardziej popularne potrawy wśród uczniów szkół podstawowych i gimnazjów są potrawy mięsne, z ziemniakami </a:t>
            </a:r>
            <a:br>
              <a:rPr lang="pl-PL" sz="2000" dirty="0" smtClean="0">
                <a:latin typeface="Cambria" pitchFamily="18" charset="0"/>
              </a:rPr>
            </a:br>
            <a:r>
              <a:rPr lang="pl-PL" sz="2000" dirty="0" smtClean="0">
                <a:latin typeface="Cambria" pitchFamily="18" charset="0"/>
              </a:rPr>
              <a:t>i mączne. Najmniejsze zainteresowanie jest potrawami z rybą </a:t>
            </a:r>
            <a:br>
              <a:rPr lang="pl-PL" sz="2000" dirty="0" smtClean="0">
                <a:latin typeface="Cambria" pitchFamily="18" charset="0"/>
              </a:rPr>
            </a:br>
            <a:r>
              <a:rPr lang="pl-PL" sz="2000" dirty="0" smtClean="0">
                <a:latin typeface="Cambria" pitchFamily="18" charset="0"/>
              </a:rPr>
              <a:t>i kaszą. W poszczególnych grupach wiekowych preferencje w zakresie popularności potraw są zbliżone.</a:t>
            </a:r>
            <a:endParaRPr lang="pl-PL" dirty="0" smtClean="0"/>
          </a:p>
          <a:p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827584" y="2276872"/>
          <a:ext cx="7128792" cy="22912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0492"/>
                <a:gridCol w="1026305"/>
                <a:gridCol w="915531"/>
                <a:gridCol w="1121267"/>
                <a:gridCol w="1018399"/>
                <a:gridCol w="1244710"/>
                <a:gridCol w="792088"/>
              </a:tblGrid>
              <a:tr h="122413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latin typeface="Cambria" pitchFamily="18" charset="0"/>
                        </a:rPr>
                        <a:t>mięsne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latin typeface="Cambria" pitchFamily="18" charset="0"/>
                        </a:rPr>
                        <a:t>rybne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latin typeface="Cambria" pitchFamily="18" charset="0"/>
                        </a:rPr>
                        <a:t>z kaszą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 smtClean="0">
                          <a:latin typeface="Cambria" pitchFamily="18" charset="0"/>
                        </a:rPr>
                        <a:t>z </a:t>
                      </a:r>
                      <a:r>
                        <a:rPr lang="pl-PL" sz="1400" u="none" strike="noStrike" dirty="0">
                          <a:latin typeface="Cambria" pitchFamily="18" charset="0"/>
                        </a:rPr>
                        <a:t>ziemniakami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 smtClean="0">
                          <a:latin typeface="Cambria" pitchFamily="18" charset="0"/>
                        </a:rPr>
                        <a:t>z </a:t>
                      </a:r>
                      <a:r>
                        <a:rPr lang="pl-PL" sz="1400" u="none" strike="noStrike" dirty="0">
                          <a:latin typeface="Cambria" pitchFamily="18" charset="0"/>
                        </a:rPr>
                        <a:t>warzywami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latin typeface="Cambria" pitchFamily="18" charset="0"/>
                        </a:rPr>
                        <a:t>potrawy </a:t>
                      </a:r>
                      <a:r>
                        <a:rPr lang="pl-PL" sz="1400" u="none" strike="noStrike" dirty="0" smtClean="0">
                          <a:latin typeface="Cambria" pitchFamily="18" charset="0"/>
                        </a:rPr>
                        <a:t/>
                      </a:r>
                      <a:br>
                        <a:rPr lang="pl-PL" sz="1400" u="none" strike="noStrike" dirty="0" smtClean="0">
                          <a:latin typeface="Cambria" pitchFamily="18" charset="0"/>
                        </a:rPr>
                      </a:br>
                      <a:r>
                        <a:rPr lang="pl-PL" sz="1400" u="none" strike="noStrike" dirty="0" smtClean="0">
                          <a:latin typeface="Cambria" pitchFamily="18" charset="0"/>
                        </a:rPr>
                        <a:t>z mąki </a:t>
                      </a:r>
                      <a:br>
                        <a:rPr lang="pl-PL" sz="1400" u="none" strike="noStrike" dirty="0" smtClean="0">
                          <a:latin typeface="Cambria" pitchFamily="18" charset="0"/>
                        </a:rPr>
                      </a:br>
                      <a:r>
                        <a:rPr lang="pl-PL" sz="1400" u="none" strike="noStrike" dirty="0" smtClean="0">
                          <a:latin typeface="Cambria" pitchFamily="18" charset="0"/>
                        </a:rPr>
                        <a:t>(</a:t>
                      </a:r>
                      <a:r>
                        <a:rPr lang="pl-PL" sz="1400" u="none" strike="noStrike" dirty="0">
                          <a:latin typeface="Cambria" pitchFamily="18" charset="0"/>
                        </a:rPr>
                        <a:t>placki, kluski, makaron)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 smtClean="0">
                          <a:latin typeface="Cambria" pitchFamily="18" charset="0"/>
                        </a:rPr>
                        <a:t>inne</a:t>
                      </a:r>
                      <a:br>
                        <a:rPr lang="pl-PL" sz="1400" u="none" strike="noStrike" dirty="0" smtClean="0">
                          <a:latin typeface="Cambria" pitchFamily="18" charset="0"/>
                        </a:rPr>
                      </a:br>
                      <a:r>
                        <a:rPr lang="pl-PL" sz="1400" u="none" strike="noStrike" dirty="0" smtClean="0">
                          <a:latin typeface="Cambria" pitchFamily="18" charset="0"/>
                        </a:rPr>
                        <a:t>(</a:t>
                      </a:r>
                      <a:r>
                        <a:rPr lang="pl-PL" sz="1400" u="none" strike="noStrike" dirty="0">
                          <a:latin typeface="Cambria" pitchFamily="18" charset="0"/>
                        </a:rPr>
                        <a:t>jakie?)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</a:tr>
              <a:tr h="53356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latin typeface="Cambria" pitchFamily="18" charset="0"/>
                        </a:rPr>
                        <a:t>417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latin typeface="Cambria" pitchFamily="18" charset="0"/>
                        </a:rPr>
                        <a:t>123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latin typeface="Cambria" pitchFamily="18" charset="0"/>
                        </a:rPr>
                        <a:t>95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latin typeface="Cambria" pitchFamily="18" charset="0"/>
                        </a:rPr>
                        <a:t>283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latin typeface="Cambria" pitchFamily="18" charset="0"/>
                        </a:rPr>
                        <a:t>180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latin typeface="Cambria" pitchFamily="18" charset="0"/>
                        </a:rPr>
                        <a:t>278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latin typeface="Cambria" pitchFamily="18" charset="0"/>
                        </a:rPr>
                        <a:t>62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</a:tr>
              <a:tr h="53356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latin typeface="Cambria" pitchFamily="18" charset="0"/>
                        </a:rPr>
                        <a:t>73%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latin typeface="Cambria" pitchFamily="18" charset="0"/>
                        </a:rPr>
                        <a:t>22%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latin typeface="Cambria" pitchFamily="18" charset="0"/>
                        </a:rPr>
                        <a:t>17%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latin typeface="Cambria" pitchFamily="18" charset="0"/>
                        </a:rPr>
                        <a:t>50%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latin typeface="Cambria" pitchFamily="18" charset="0"/>
                        </a:rPr>
                        <a:t>32%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latin typeface="Cambria" pitchFamily="18" charset="0"/>
                        </a:rPr>
                        <a:t>49%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latin typeface="Cambria" pitchFamily="18" charset="0"/>
                        </a:rPr>
                        <a:t>11%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Cambria" pitchFamily="18" charset="0"/>
              </a:rPr>
              <a:t>Pytanie 6: Jakie potrawy najbardziej lubisz?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</a:t>
            </a:r>
            <a:r>
              <a:rPr lang="pl-PL" sz="2000" dirty="0" smtClean="0">
                <a:latin typeface="Cambria" pitchFamily="18" charset="0"/>
              </a:rPr>
              <a:t>Analiza nawyków żywieniowych w grupie wiekowej uczniów </a:t>
            </a:r>
            <a:r>
              <a:rPr lang="pl-PL" sz="2000" b="1" dirty="0" smtClean="0">
                <a:latin typeface="Cambria" pitchFamily="18" charset="0"/>
              </a:rPr>
              <a:t>klas III </a:t>
            </a:r>
            <a:r>
              <a:rPr lang="pl-PL" sz="2000" dirty="0" smtClean="0">
                <a:latin typeface="Cambria" pitchFamily="18" charset="0"/>
              </a:rPr>
              <a:t>szkół podstawowych.</a:t>
            </a:r>
          </a:p>
          <a:p>
            <a:endParaRPr lang="pl-PL" dirty="0" smtClean="0"/>
          </a:p>
          <a:p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827585" y="2564903"/>
          <a:ext cx="7344815" cy="3456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478"/>
                <a:gridCol w="1060077"/>
                <a:gridCol w="1060076"/>
                <a:gridCol w="1060076"/>
                <a:gridCol w="1287236"/>
                <a:gridCol w="1146613"/>
                <a:gridCol w="1049259"/>
              </a:tblGrid>
              <a:tr h="1262331">
                <a:tc>
                  <a:txBody>
                    <a:bodyPr/>
                    <a:lstStyle/>
                    <a:p>
                      <a:pPr algn="ctr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mięsne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rybne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z kaszą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Z</a:t>
                      </a:r>
                      <a:b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</a:b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ziemniakami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z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/>
                      </a:r>
                      <a:b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</a:b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warzywami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potrawy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/>
                      </a:r>
                      <a:b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</a:b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z mąki</a:t>
                      </a:r>
                      <a:b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</a:b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(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placki, kluski, makaron)</a:t>
                      </a:r>
                    </a:p>
                  </a:txBody>
                  <a:tcPr marL="0" marR="0" marT="0" marB="0" anchor="ctr"/>
                </a:tc>
              </a:tr>
              <a:tr h="438811">
                <a:tc>
                  <a:txBody>
                    <a:bodyPr/>
                    <a:lstStyle/>
                    <a:p>
                      <a:pPr algn="ctr" fontAlgn="b"/>
                      <a:endParaRPr lang="pl-PL" sz="1400" b="0" i="0" u="none" strike="noStrike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SP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III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3881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dz. 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77%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59%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59%</a:t>
                      </a:r>
                    </a:p>
                  </a:txBody>
                  <a:tcPr marL="0" marR="0" marT="0" marB="0" anchor="ctr"/>
                </a:tc>
              </a:tr>
              <a:tr h="43881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err="1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chł</a:t>
                      </a:r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. M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88%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63%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48%</a:t>
                      </a:r>
                    </a:p>
                  </a:txBody>
                  <a:tcPr marL="0" marR="0" marT="0" marB="0" anchor="ctr"/>
                </a:tc>
              </a:tr>
              <a:tr h="43881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err="1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dz.W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53%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47%</a:t>
                      </a:r>
                    </a:p>
                  </a:txBody>
                  <a:tcPr marL="0" marR="0" marT="0" marB="0" anchor="ctr"/>
                </a:tc>
              </a:tr>
              <a:tr h="43881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err="1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chł.W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75%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50%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38%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1" dirty="0" smtClean="0">
                <a:latin typeface="Cambria" pitchFamily="18" charset="0"/>
              </a:rPr>
              <a:t>Kto brał udział w ankiecie?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>
                <a:latin typeface="Cambria" pitchFamily="18" charset="0"/>
              </a:rPr>
              <a:t>Łącznie </a:t>
            </a:r>
            <a:r>
              <a:rPr lang="pl-PL" b="1" dirty="0" smtClean="0">
                <a:latin typeface="Cambria" pitchFamily="18" charset="0"/>
              </a:rPr>
              <a:t>568 uczniów</a:t>
            </a:r>
            <a:r>
              <a:rPr lang="pl-PL" dirty="0" smtClean="0">
                <a:latin typeface="Cambria" pitchFamily="18" charset="0"/>
              </a:rPr>
              <a:t>, tj. 26% ogółu uczniów  szkól prowadzonych przez Gminę Olecko, z tego:</a:t>
            </a:r>
          </a:p>
          <a:p>
            <a:endParaRPr lang="pl-PL" dirty="0" smtClean="0">
              <a:latin typeface="Cambria" pitchFamily="18" charset="0"/>
            </a:endParaRPr>
          </a:p>
          <a:p>
            <a:pPr>
              <a:buNone/>
            </a:pPr>
            <a:r>
              <a:rPr lang="pl-PL" dirty="0" smtClean="0">
                <a:latin typeface="Cambria" pitchFamily="18" charset="0"/>
              </a:rPr>
              <a:t>    381 uczniów szkół podstawowych, </a:t>
            </a:r>
            <a:br>
              <a:rPr lang="pl-PL" dirty="0" smtClean="0">
                <a:latin typeface="Cambria" pitchFamily="18" charset="0"/>
              </a:rPr>
            </a:br>
            <a:r>
              <a:rPr lang="pl-PL" dirty="0" smtClean="0">
                <a:latin typeface="Cambria" pitchFamily="18" charset="0"/>
              </a:rPr>
              <a:t>                                      tj. 25% ogółu uczniów SP,</a:t>
            </a:r>
          </a:p>
          <a:p>
            <a:pPr>
              <a:buNone/>
            </a:pPr>
            <a:r>
              <a:rPr lang="pl-PL" dirty="0" smtClean="0">
                <a:latin typeface="Cambria" pitchFamily="18" charset="0"/>
              </a:rPr>
              <a:t>    187 uczniów gimnazjów,</a:t>
            </a:r>
            <a:br>
              <a:rPr lang="pl-PL" dirty="0" smtClean="0">
                <a:latin typeface="Cambria" pitchFamily="18" charset="0"/>
              </a:rPr>
            </a:br>
            <a:r>
              <a:rPr lang="pl-PL" dirty="0" smtClean="0">
                <a:latin typeface="Cambria" pitchFamily="18" charset="0"/>
              </a:rPr>
              <a:t>                                      tj. 30% ogółu uczniów GIM.</a:t>
            </a:r>
            <a:endParaRPr lang="pl-PL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Cambria" pitchFamily="18" charset="0"/>
              </a:rPr>
              <a:t>Pytanie 6: Jakie potrawy najbardziej lubisz?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Cambria" pitchFamily="18" charset="0"/>
              </a:rPr>
              <a:t>     Analiza nawyków żywieniowych w grupie wiekowej uczniów </a:t>
            </a:r>
            <a:r>
              <a:rPr lang="pl-PL" sz="2000" b="1" dirty="0" smtClean="0">
                <a:latin typeface="Cambria" pitchFamily="18" charset="0"/>
              </a:rPr>
              <a:t>klas V</a:t>
            </a:r>
            <a:r>
              <a:rPr lang="pl-PL" sz="2000" dirty="0" smtClean="0">
                <a:latin typeface="Cambria" pitchFamily="18" charset="0"/>
              </a:rPr>
              <a:t> szkół podstawowych.</a:t>
            </a:r>
            <a:endParaRPr lang="pl-PL" sz="2000" dirty="0">
              <a:latin typeface="Cambria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71600" y="2492896"/>
          <a:ext cx="6095999" cy="3456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864096"/>
                <a:gridCol w="864096"/>
                <a:gridCol w="792088"/>
                <a:gridCol w="1008112"/>
                <a:gridCol w="976670"/>
                <a:gridCol w="870857"/>
              </a:tblGrid>
              <a:tr h="1203562"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mięsne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rybne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z kaszą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z </a:t>
                      </a: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/>
                      </a:r>
                      <a:b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</a:b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ziemniakami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z warzywami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potrawy </a:t>
                      </a: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/>
                      </a:r>
                      <a:b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</a:b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z mąki</a:t>
                      </a:r>
                      <a:b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</a:b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(</a:t>
                      </a:r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placki, kluski, makaron)</a:t>
                      </a:r>
                    </a:p>
                  </a:txBody>
                  <a:tcPr marL="0" marR="0" marT="0" marB="0" anchor="ctr"/>
                </a:tc>
              </a:tr>
              <a:tr h="450564">
                <a:tc>
                  <a:txBody>
                    <a:bodyPr/>
                    <a:lstStyle/>
                    <a:p>
                      <a:pPr algn="ctr"/>
                      <a:endParaRPr lang="pl-PL" sz="1400" b="1">
                        <a:latin typeface="Cambria" pitchFamily="18" charset="0"/>
                      </a:endParaRP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SP V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5056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dz. 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62%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58%</a:t>
                      </a:r>
                    </a:p>
                  </a:txBody>
                  <a:tcPr marL="0" marR="0" marT="0" marB="0" anchor="ctr"/>
                </a:tc>
              </a:tr>
              <a:tr h="45056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chł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. M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72%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47%</a:t>
                      </a:r>
                    </a:p>
                  </a:txBody>
                  <a:tcPr marL="0" marR="0" marT="0" marB="0" anchor="ctr"/>
                </a:tc>
              </a:tr>
              <a:tr h="45056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dz.W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53%</a:t>
                      </a:r>
                    </a:p>
                  </a:txBody>
                  <a:tcPr marL="0" marR="0" marT="0" marB="0" anchor="ctr"/>
                </a:tc>
              </a:tr>
              <a:tr h="45056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chł.W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80%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43%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Cambria" pitchFamily="18" charset="0"/>
              </a:rPr>
              <a:t>Pytanie 6: Jakie potrawy najbardziej lubisz?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sz="2000" dirty="0" smtClean="0">
                <a:latin typeface="Cambria" pitchFamily="18" charset="0"/>
              </a:rPr>
              <a:t>     Analiza nawyków żywieniowych w grupie wiekowej uczniów </a:t>
            </a:r>
            <a:r>
              <a:rPr lang="pl-PL" sz="2000" b="1" dirty="0" smtClean="0">
                <a:latin typeface="Cambria" pitchFamily="18" charset="0"/>
              </a:rPr>
              <a:t>klas II </a:t>
            </a:r>
            <a:r>
              <a:rPr lang="pl-PL" sz="2000" dirty="0" smtClean="0">
                <a:latin typeface="Cambria" pitchFamily="18" charset="0"/>
              </a:rPr>
              <a:t>gimnazjalnych.</a:t>
            </a:r>
          </a:p>
          <a:p>
            <a:pPr>
              <a:buNone/>
            </a:pPr>
            <a:endParaRPr lang="pl-PL" dirty="0" smtClean="0">
              <a:latin typeface="Cambria" pitchFamily="18" charset="0"/>
            </a:endParaRPr>
          </a:p>
          <a:p>
            <a:pPr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899592" y="2420887"/>
          <a:ext cx="6696744" cy="3564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1042"/>
                <a:gridCol w="949250"/>
                <a:gridCol w="949250"/>
                <a:gridCol w="949250"/>
                <a:gridCol w="1144596"/>
                <a:gridCol w="956678"/>
                <a:gridCol w="956678"/>
              </a:tblGrid>
              <a:tr h="1241342">
                <a:tc>
                  <a:txBody>
                    <a:bodyPr/>
                    <a:lstStyle/>
                    <a:p>
                      <a:pPr algn="ctr"/>
                      <a:endParaRPr lang="pl-PL" sz="1400" dirty="0">
                        <a:latin typeface="Cambr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mięsne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rybne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z kaszą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z ziemniakami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z warzywami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potrawy </a:t>
                      </a: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/>
                      </a:r>
                      <a:b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</a:b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z mąki</a:t>
                      </a:r>
                      <a:b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</a:br>
                      <a:r>
                        <a:rPr lang="pl-PL" sz="13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(</a:t>
                      </a:r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placki, kluski, makaron)</a:t>
                      </a:r>
                    </a:p>
                  </a:txBody>
                  <a:tcPr marL="0" marR="0" marT="0" marB="0" anchor="ctr"/>
                </a:tc>
              </a:tr>
              <a:tr h="464708">
                <a:tc>
                  <a:txBody>
                    <a:bodyPr/>
                    <a:lstStyle/>
                    <a:p>
                      <a:pPr algn="ctr"/>
                      <a:endParaRPr lang="pl-PL" sz="1400">
                        <a:latin typeface="Cambria" pitchFamily="18" charset="0"/>
                      </a:endParaRP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GIM II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6470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dz. 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67%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49%</a:t>
                      </a:r>
                    </a:p>
                  </a:txBody>
                  <a:tcPr marL="0" marR="0" marT="0" marB="0" anchor="ctr"/>
                </a:tc>
              </a:tr>
              <a:tr h="46470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chł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. M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86%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51%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31%</a:t>
                      </a:r>
                    </a:p>
                  </a:txBody>
                  <a:tcPr marL="0" marR="0" marT="0" marB="0" anchor="ctr"/>
                </a:tc>
              </a:tr>
              <a:tr h="46470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dz.W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58%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71%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52%</a:t>
                      </a:r>
                    </a:p>
                  </a:txBody>
                  <a:tcPr marL="0" marR="0" marT="0" marB="0" anchor="ctr"/>
                </a:tc>
              </a:tr>
              <a:tr h="46470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chł.W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89%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57%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32%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Cambria" pitchFamily="18" charset="0"/>
              </a:rPr>
              <a:t>Pytanie 7: Moim ulubionym daniem jest:</a:t>
            </a:r>
            <a:endParaRPr lang="pl-PL" dirty="0">
              <a:latin typeface="Cambri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39552" y="1628800"/>
          <a:ext cx="7199999" cy="4627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60998"/>
                <a:gridCol w="1689796"/>
                <a:gridCol w="1005590"/>
                <a:gridCol w="1440160"/>
                <a:gridCol w="1007311"/>
              </a:tblGrid>
              <a:tr h="509070"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ZUPY </a:t>
                      </a:r>
                      <a:br>
                        <a:rPr lang="pl-PL" sz="1400" dirty="0" smtClean="0"/>
                      </a:br>
                      <a:r>
                        <a:rPr lang="pl-PL" sz="1400" dirty="0" smtClean="0"/>
                        <a:t> </a:t>
                      </a:r>
                      <a:r>
                        <a:rPr lang="pl-PL" sz="1400" dirty="0" err="1" smtClean="0"/>
                        <a:t>l.ankietowanych</a:t>
                      </a:r>
                      <a:endParaRPr lang="pl-PL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DRUGIE DANIAZUPY </a:t>
                      </a:r>
                      <a:br>
                        <a:rPr lang="pl-PL" sz="1400" dirty="0" smtClean="0"/>
                      </a:br>
                      <a:r>
                        <a:rPr lang="pl-PL" sz="1400" dirty="0" smtClean="0"/>
                        <a:t> </a:t>
                      </a:r>
                      <a:r>
                        <a:rPr lang="pl-PL" sz="1400" dirty="0" err="1" smtClean="0"/>
                        <a:t>l.ankietowanych</a:t>
                      </a:r>
                      <a:endParaRPr lang="pl-PL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DESERYZUPY </a:t>
                      </a:r>
                      <a:br>
                        <a:rPr lang="pl-PL" sz="1400" dirty="0" smtClean="0"/>
                      </a:br>
                      <a:r>
                        <a:rPr lang="pl-PL" sz="1400" dirty="0" smtClean="0"/>
                        <a:t> </a:t>
                      </a:r>
                      <a:r>
                        <a:rPr lang="pl-PL" sz="1400" dirty="0" err="1" smtClean="0"/>
                        <a:t>l.ankietowanych</a:t>
                      </a:r>
                      <a:endParaRPr lang="pl-PL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56043"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Ogórkowa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Schabowy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Lody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178</a:t>
                      </a:r>
                    </a:p>
                  </a:txBody>
                  <a:tcPr marL="0" marR="0" marT="0" marB="0" anchor="ctr"/>
                </a:tc>
              </a:tr>
              <a:tr h="35604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Pomidorowa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Kiełbasa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Racuchy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/>
                </a:tc>
              </a:tr>
              <a:tr h="35604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Buraczkowa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Spagetti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Serek/jogurt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ctr"/>
                </a:tc>
              </a:tr>
              <a:tr h="35604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Grzybowa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Kurczak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Baton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ctr"/>
                </a:tc>
              </a:tr>
              <a:tr h="35604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Rosół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Kartacze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Ciasto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118</a:t>
                      </a:r>
                    </a:p>
                  </a:txBody>
                  <a:tcPr marL="0" marR="0" marT="0" marB="0" anchor="ctr"/>
                </a:tc>
              </a:tr>
              <a:tr h="35604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Szczawiowa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Mielony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Kasza manna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/>
                </a:tc>
              </a:tr>
              <a:tr h="35604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Krupnik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Ryba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Owoce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0" marR="0" marT="0" marB="0" anchor="ctr"/>
                </a:tc>
              </a:tr>
              <a:tr h="53901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Jarzynowa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Gołąbki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Budyń/kisiel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</a:p>
                    <a:p>
                      <a:pPr algn="l" fontAlgn="t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galaretka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0" marR="0" marT="0" marB="0" anchor="ctr"/>
                </a:tc>
              </a:tr>
              <a:tr h="35604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Grochowa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Pierogi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56043">
                <a:tc>
                  <a:txBody>
                    <a:bodyPr/>
                    <a:lstStyle/>
                    <a:p>
                      <a:pPr algn="l" fontAlgn="ctr"/>
                      <a:endParaRPr lang="pl-PL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Pizza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56043">
                <a:tc>
                  <a:txBody>
                    <a:bodyPr/>
                    <a:lstStyle/>
                    <a:p>
                      <a:pPr algn="l" fontAlgn="ctr"/>
                      <a:endParaRPr lang="pl-PL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Naleśniki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latin typeface="Cambria" pitchFamily="18" charset="0"/>
              </a:rPr>
              <a:t>Pytanie 8. Jakie artykuły spożywcze najczęściej kupujesz w sklepiku szkolnym? </a:t>
            </a:r>
            <a:endParaRPr lang="pl-PL" dirty="0">
              <a:latin typeface="Cambri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467600" cy="4557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800" dirty="0" smtClean="0">
                <a:latin typeface="Cambria" pitchFamily="18" charset="0"/>
              </a:rPr>
              <a:t>      </a:t>
            </a:r>
            <a:r>
              <a:rPr lang="pl-PL" sz="2000" dirty="0" smtClean="0">
                <a:latin typeface="Cambria" pitchFamily="18" charset="0"/>
              </a:rPr>
              <a:t>Ankietowany mógł udzielić kilku odpowiedzi.</a:t>
            </a:r>
          </a:p>
          <a:p>
            <a:pPr>
              <a:buNone/>
            </a:pPr>
            <a:endParaRPr lang="pl-PL" dirty="0" smtClean="0">
              <a:latin typeface="Cambria" pitchFamily="18" charset="0"/>
            </a:endParaRPr>
          </a:p>
          <a:p>
            <a:pPr>
              <a:buNone/>
            </a:pPr>
            <a:endParaRPr lang="pl-PL" dirty="0" smtClean="0">
              <a:latin typeface="Cambria" pitchFamily="18" charset="0"/>
            </a:endParaRPr>
          </a:p>
          <a:p>
            <a:pPr>
              <a:buNone/>
            </a:pPr>
            <a:endParaRPr lang="pl-PL" dirty="0" smtClean="0">
              <a:latin typeface="Cambria" pitchFamily="18" charset="0"/>
            </a:endParaRPr>
          </a:p>
          <a:p>
            <a:pPr>
              <a:buNone/>
            </a:pPr>
            <a:endParaRPr lang="pl-PL" dirty="0" smtClean="0">
              <a:latin typeface="Cambria" pitchFamily="18" charset="0"/>
            </a:endParaRPr>
          </a:p>
          <a:p>
            <a:pPr>
              <a:buNone/>
            </a:pPr>
            <a:endParaRPr lang="pl-PL" dirty="0" smtClean="0">
              <a:latin typeface="Cambria" pitchFamily="18" charset="0"/>
            </a:endParaRPr>
          </a:p>
          <a:p>
            <a:pPr>
              <a:buNone/>
            </a:pPr>
            <a:endParaRPr lang="pl-PL" dirty="0" smtClean="0">
              <a:latin typeface="Cambria" pitchFamily="18" charset="0"/>
            </a:endParaRPr>
          </a:p>
          <a:p>
            <a:pPr>
              <a:buNone/>
            </a:pPr>
            <a:endParaRPr lang="pl-PL" dirty="0" smtClean="0">
              <a:latin typeface="Cambria" pitchFamily="18" charset="0"/>
            </a:endParaRPr>
          </a:p>
          <a:p>
            <a:pPr algn="just">
              <a:buNone/>
            </a:pPr>
            <a:r>
              <a:rPr lang="pl-PL" sz="2000" dirty="0" smtClean="0">
                <a:latin typeface="Cambria" pitchFamily="18" charset="0"/>
              </a:rPr>
              <a:t>     Tylko 28 ankietowanych uczniów wypowiedziało się, że w szkole nie ma sklepiku. Można zatem przypuszczać, że sklep spożywczy istniejący przy w pobliżu szkoły traktują jako sklepik szkolny.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827584" y="2420887"/>
          <a:ext cx="6480720" cy="2880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1255578"/>
              </a:tblGrid>
              <a:tr h="96010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wodę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owoce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kanapki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chrupki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inne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nie </a:t>
                      </a:r>
                      <a:endParaRPr lang="pl-PL" sz="1600" b="1" i="0" u="none" strike="noStrike" dirty="0" smtClean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  <a:p>
                      <a:pPr algn="ctr" fontAlgn="ctr"/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kupuję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w mojej szkole nie ma sklepiku</a:t>
                      </a:r>
                    </a:p>
                  </a:txBody>
                  <a:tcPr marL="0" marR="0" marT="0" marB="0" anchor="ctr"/>
                </a:tc>
              </a:tr>
              <a:tr h="96010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28</a:t>
                      </a:r>
                    </a:p>
                  </a:txBody>
                  <a:tcPr marL="0" marR="0" marT="0" marB="0" anchor="ctr"/>
                </a:tc>
              </a:tr>
              <a:tr h="96010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5%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Cambria" pitchFamily="18" charset="0"/>
              </a:rPr>
              <a:t>Pytanie 8. Jakie artykuły spożywcze najczęściej kupujesz w sklepiku szkolnym?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467600" cy="4485112"/>
          </a:xfrm>
        </p:spPr>
        <p:txBody>
          <a:bodyPr>
            <a:normAutofit lnSpcReduction="10000"/>
          </a:bodyPr>
          <a:lstStyle/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   </a:t>
            </a:r>
            <a:r>
              <a:rPr lang="pl-PL" sz="2000" dirty="0" smtClean="0">
                <a:latin typeface="Cambria" pitchFamily="18" charset="0"/>
              </a:rPr>
              <a:t>Jak wynika w przedstawionej tabeli preferencje najczęściej kupowanych artykułów spożywczych są zbliżone w każdej grupie wiekowej. </a:t>
            </a:r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827584" y="2204864"/>
          <a:ext cx="6696746" cy="288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56678"/>
                <a:gridCol w="956678"/>
                <a:gridCol w="956678"/>
                <a:gridCol w="956678"/>
                <a:gridCol w="956678"/>
                <a:gridCol w="956678"/>
                <a:gridCol w="956678"/>
              </a:tblGrid>
              <a:tr h="720080">
                <a:tc>
                  <a:txBody>
                    <a:bodyPr/>
                    <a:lstStyle/>
                    <a:p>
                      <a:pPr algn="ctr" fontAlgn="ctr"/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 smtClean="0"/>
                        <a:t>wodę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 smtClean="0"/>
                        <a:t>owoce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 smtClean="0"/>
                        <a:t>kanapki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 smtClean="0"/>
                        <a:t>chrupki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 smtClean="0"/>
                        <a:t>inne 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 smtClean="0"/>
                        <a:t>nie kupuję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/>
                        <a:t>SP III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/>
                        <a:t>37%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/>
                        <a:t>17%</a:t>
                      </a:r>
                      <a:endParaRPr lang="pl-PL" sz="1600" b="1" i="0" u="none" strike="noStrike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/>
                        <a:t>18%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/>
                        <a:t>39%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/>
                        <a:t>17%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/>
                        <a:t>34%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/>
                        <a:t>SP V</a:t>
                      </a:r>
                      <a:endParaRPr lang="pl-PL" sz="1600" b="1" i="0" u="none" strike="noStrike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/>
                        <a:t>38%</a:t>
                      </a:r>
                      <a:endParaRPr lang="pl-PL" sz="1600" b="1" i="0" u="none" strike="noStrike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/>
                        <a:t>11%</a:t>
                      </a:r>
                      <a:endParaRPr lang="pl-PL" sz="1600" b="1" i="0" u="none" strike="noStrike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/>
                        <a:t>19%</a:t>
                      </a:r>
                      <a:endParaRPr lang="pl-PL" sz="1600" b="1" i="0" u="none" strike="noStrike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/>
                        <a:t>31%</a:t>
                      </a:r>
                      <a:endParaRPr lang="pl-PL" sz="1600" b="1" i="0" u="none" strike="noStrike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/>
                        <a:t>9%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/>
                        <a:t>30%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/>
                        <a:t>GIM II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/>
                        <a:t>32%</a:t>
                      </a:r>
                      <a:endParaRPr lang="pl-PL" sz="1600" b="1" i="0" u="none" strike="noStrike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/>
                        <a:t>13%</a:t>
                      </a:r>
                      <a:endParaRPr lang="pl-PL" sz="1600" b="1" i="0" u="none" strike="noStrike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/>
                        <a:t>16%</a:t>
                      </a:r>
                      <a:endParaRPr lang="pl-PL" sz="1600" b="1" i="0" u="none" strike="noStrike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/>
                        <a:t>27%</a:t>
                      </a:r>
                      <a:endParaRPr lang="pl-PL" sz="1600" b="1" i="0" u="none" strike="noStrike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/>
                        <a:t>9%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/>
                        <a:t>31%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82154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Cambria" pitchFamily="18" charset="0"/>
              </a:rPr>
              <a:t>Pytanie 9: Czy popierasz to, aby w sklepiku szkolnym nie było niezdrowej żywności </a:t>
            </a:r>
            <a:br>
              <a:rPr lang="pl-PL" b="1" dirty="0" smtClean="0">
                <a:latin typeface="Cambria" pitchFamily="18" charset="0"/>
              </a:rPr>
            </a:br>
            <a:r>
              <a:rPr lang="pl-PL" b="1" dirty="0" smtClean="0">
                <a:latin typeface="Cambria" pitchFamily="18" charset="0"/>
              </a:rPr>
              <a:t>(słodycze, chipsów, słodkich napojów)</a:t>
            </a:r>
            <a:endParaRPr lang="pl-PL" dirty="0">
              <a:latin typeface="Cambri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467600" cy="4701136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latin typeface="Cambria" pitchFamily="18" charset="0"/>
              </a:rPr>
              <a:t>Odpowiedzi udzieliło 564 uczniów </a:t>
            </a:r>
            <a:br>
              <a:rPr lang="pl-PL" dirty="0" smtClean="0">
                <a:latin typeface="Cambria" pitchFamily="18" charset="0"/>
              </a:rPr>
            </a:br>
            <a:r>
              <a:rPr lang="pl-PL" dirty="0" smtClean="0">
                <a:latin typeface="Cambria" pitchFamily="18" charset="0"/>
              </a:rPr>
              <a:t>                                   (4 – nie udzieliło odpowiedzi)</a:t>
            </a:r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  <p:graphicFrame>
        <p:nvGraphicFramePr>
          <p:cNvPr id="5" name="Wykres 4"/>
          <p:cNvGraphicFramePr/>
          <p:nvPr/>
        </p:nvGraphicFramePr>
        <p:xfrm>
          <a:off x="745588" y="2852936"/>
          <a:ext cx="706677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467600" cy="4557120"/>
          </a:xfrm>
        </p:spPr>
        <p:txBody>
          <a:bodyPr/>
          <a:lstStyle/>
          <a:p>
            <a:r>
              <a:rPr lang="pl-PL" dirty="0" smtClean="0">
                <a:latin typeface="Cambria" pitchFamily="18" charset="0"/>
              </a:rPr>
              <a:t>Najbardziej nie przychylni wprowadzaniu zdrowej żywności do sklepików szkolnych są uczniowie gimnazjów – 63% ankietowanych.</a:t>
            </a:r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10146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Cambria" pitchFamily="18" charset="0"/>
              </a:rPr>
              <a:t>Pytanie 9: Czy popierasz to, aby w sklepiku szkolnym nie było niezdrowej żywności </a:t>
            </a:r>
            <a:br>
              <a:rPr lang="pl-PL" b="1" dirty="0" smtClean="0">
                <a:latin typeface="Cambria" pitchFamily="18" charset="0"/>
              </a:rPr>
            </a:br>
            <a:r>
              <a:rPr lang="pl-PL" b="1" dirty="0" smtClean="0">
                <a:latin typeface="Cambria" pitchFamily="18" charset="0"/>
              </a:rPr>
              <a:t>(słodycze, chipsów, słodkich napojów)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899592" y="3356992"/>
          <a:ext cx="6096000" cy="230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905407">
                <a:tc>
                  <a:txBody>
                    <a:bodyPr/>
                    <a:lstStyle/>
                    <a:p>
                      <a:endParaRPr lang="pl-PL" sz="14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tak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nie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nie mam zdania</a:t>
                      </a:r>
                    </a:p>
                  </a:txBody>
                  <a:tcPr marL="0" marR="0" marT="0" marB="0" anchor="ctr"/>
                </a:tc>
              </a:tr>
              <a:tr h="46628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SP III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21%</a:t>
                      </a:r>
                    </a:p>
                  </a:txBody>
                  <a:tcPr marL="0" marR="0" marT="0" marB="0" anchor="ctr"/>
                </a:tc>
              </a:tr>
              <a:tr h="46628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SP 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12%</a:t>
                      </a:r>
                    </a:p>
                  </a:txBody>
                  <a:tcPr marL="0" marR="0" marT="0" marB="0" anchor="ctr"/>
                </a:tc>
              </a:tr>
              <a:tr h="46628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GIM II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63%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17%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latin typeface="Cambria" pitchFamily="18" charset="0"/>
              </a:rPr>
              <a:t>Najczęściej pojawiające się postulaty i propozycje uczniów dotyczące żywienia w szkole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467600" cy="4413104"/>
          </a:xfrm>
        </p:spPr>
        <p:txBody>
          <a:bodyPr/>
          <a:lstStyle/>
          <a:p>
            <a:pPr>
              <a:buNone/>
            </a:pPr>
            <a:r>
              <a:rPr lang="pl-PL" b="1" dirty="0" smtClean="0"/>
              <a:t> </a:t>
            </a:r>
            <a:r>
              <a:rPr lang="pl-PL" b="1" dirty="0"/>
              <a:t>O</a:t>
            </a:r>
            <a:r>
              <a:rPr lang="pl-PL" b="1" dirty="0" smtClean="0"/>
              <a:t>dpowiedzi na ostatnie pytanie :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a) więcej zdrowych produktów w sklepiku szkolnym (owoce, warzywa, kanapki, woda mineralna);</a:t>
            </a:r>
          </a:p>
          <a:p>
            <a:pPr>
              <a:buNone/>
            </a:pPr>
            <a:r>
              <a:rPr lang="pl-PL" dirty="0" smtClean="0"/>
              <a:t>b) darmowe warzywa i owoce, nie tylko dla najmłodszych;</a:t>
            </a:r>
          </a:p>
          <a:p>
            <a:pPr>
              <a:buNone/>
            </a:pPr>
            <a:r>
              <a:rPr lang="pl-PL" dirty="0" smtClean="0"/>
              <a:t>c) ograniczyć sprzedaż niezdrowych produktów </a:t>
            </a:r>
            <a:br>
              <a:rPr lang="pl-PL" dirty="0" smtClean="0"/>
            </a:br>
            <a:r>
              <a:rPr lang="pl-PL" dirty="0" smtClean="0"/>
              <a:t>w szkolnych sklepikach.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1" dirty="0" smtClean="0">
                <a:latin typeface="Cambria" pitchFamily="18" charset="0"/>
              </a:rPr>
              <a:t>Kto brał udział w ankiecie?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755576" y="1700808"/>
          <a:ext cx="691276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1" dirty="0" smtClean="0">
                <a:latin typeface="Cambria" pitchFamily="18" charset="0"/>
              </a:rPr>
              <a:t>Kto brał udział w ankiecie?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3657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4270375" y="1600200"/>
          <a:ext cx="3657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latin typeface="Cambria" pitchFamily="18" charset="0"/>
              </a:rPr>
              <a:t>Pytanie 1: Czy jesz śniadanie w domu przez wyjściem do szkoły?</a:t>
            </a:r>
            <a:r>
              <a:rPr lang="pl-PL" dirty="0" smtClean="0">
                <a:latin typeface="Cambria" pitchFamily="18" charset="0"/>
              </a:rPr>
              <a:t> </a:t>
            </a:r>
            <a:endParaRPr lang="pl-PL" dirty="0">
              <a:latin typeface="Cambria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Cambria" pitchFamily="18" charset="0"/>
              </a:rPr>
              <a:t>Pytanie 1: Czy jesz śniadanie w domu przez wyjściem do szkoły?</a:t>
            </a:r>
            <a:r>
              <a:rPr lang="pl-PL" dirty="0" smtClean="0">
                <a:latin typeface="Cambria" pitchFamily="18" charset="0"/>
              </a:rPr>
              <a:t>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Cambria" pitchFamily="18" charset="0"/>
              </a:rPr>
              <a:t>Pytanie 1: Czy jesz śniadanie w domu przez wyjściem do szkoły?</a:t>
            </a:r>
            <a:r>
              <a:rPr lang="pl-PL" dirty="0" smtClean="0">
                <a:latin typeface="Cambria" pitchFamily="18" charset="0"/>
              </a:rPr>
              <a:t>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Cambria" pitchFamily="18" charset="0"/>
              </a:rPr>
              <a:t>Pytanie 1: Czy jesz śniadanie w domu przez wyjściem do szkoły?</a:t>
            </a:r>
            <a:r>
              <a:rPr lang="pl-PL" dirty="0" smtClean="0">
                <a:latin typeface="Cambria" pitchFamily="18" charset="0"/>
              </a:rPr>
              <a:t> 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389877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4211960" y="1628800"/>
          <a:ext cx="439248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latin typeface="Cambria" pitchFamily="18" charset="0"/>
              </a:rPr>
              <a:t>Pytanie 2: Czy zabierasz do szkoły drugie śniadanie?</a:t>
            </a:r>
            <a:r>
              <a:rPr lang="pl-PL" dirty="0" smtClean="0">
                <a:latin typeface="Cambria" pitchFamily="18" charset="0"/>
              </a:rPr>
              <a:t> </a:t>
            </a:r>
            <a:r>
              <a:rPr lang="pl-PL" sz="2200" dirty="0" smtClean="0">
                <a:latin typeface="Cambria" pitchFamily="18" charset="0"/>
              </a:rPr>
              <a:t>[1 uczeń </a:t>
            </a:r>
            <a:r>
              <a:rPr lang="pl-PL" sz="2200" dirty="0" err="1" smtClean="0">
                <a:latin typeface="Cambria" pitchFamily="18" charset="0"/>
              </a:rPr>
              <a:t>gim</a:t>
            </a:r>
            <a:r>
              <a:rPr lang="pl-PL" sz="2200" dirty="0" smtClean="0">
                <a:latin typeface="Cambria" pitchFamily="18" charset="0"/>
              </a:rPr>
              <a:t>. nie udzielił odpowiedzi]</a:t>
            </a:r>
            <a:endParaRPr lang="pl-PL" sz="2200" dirty="0">
              <a:latin typeface="Cambria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1749</TotalTime>
  <Words>1281</Words>
  <Application>Microsoft Office PowerPoint</Application>
  <PresentationFormat>Pokaz na ekranie (4:3)</PresentationFormat>
  <Paragraphs>456</Paragraphs>
  <Slides>27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28" baseType="lpstr">
      <vt:lpstr>Wykusz</vt:lpstr>
      <vt:lpstr>KORZYSTANIE PRZEZ UCZNIÓW  Z POSIŁKU W STOŁÓWCE SZKOLNEJ  na podstawie analizy ankiet przeprowadzonych  Przez Komisję Rewizyjną Rady Miejskiej w Olecku</vt:lpstr>
      <vt:lpstr>Kto brał udział w ankiecie?</vt:lpstr>
      <vt:lpstr>Kto brał udział w ankiecie?</vt:lpstr>
      <vt:lpstr>Kto brał udział w ankiecie?</vt:lpstr>
      <vt:lpstr>Pytanie 1: Czy jesz śniadanie w domu przez wyjściem do szkoły? </vt:lpstr>
      <vt:lpstr>Pytanie 1: Czy jesz śniadanie w domu przez wyjściem do szkoły? </vt:lpstr>
      <vt:lpstr>Pytanie 1: Czy jesz śniadanie w domu przez wyjściem do szkoły? </vt:lpstr>
      <vt:lpstr>Pytanie 1: Czy jesz śniadanie w domu przez wyjściem do szkoły? </vt:lpstr>
      <vt:lpstr>Pytanie 2: Czy zabierasz do szkoły drugie śniadanie? [1 uczeń gim. nie udzielił odpowiedzi]</vt:lpstr>
      <vt:lpstr>Pytanie 2: Czy zabierasz do szkoły drugie śniadanie? [1 uczeń gim. nie udzielił odpowiedzi]</vt:lpstr>
      <vt:lpstr>Pytanie 2: Czy zabierasz do szkoły drugie śniadanie? [1 uczeń gim. nie udzielił odpowiedzi]</vt:lpstr>
      <vt:lpstr>Pytanie 3: Czy jesz obiady w szkole? </vt:lpstr>
      <vt:lpstr>Pytanie 3: Czy jesz obiady w szkole? </vt:lpstr>
      <vt:lpstr>Pytanie 3: Czy jesz obiady w szkole? </vt:lpstr>
      <vt:lpstr>Pytanie 4: Dlaczego nie jesz obiadów  w szkole?</vt:lpstr>
      <vt:lpstr>Pytanie 4: Dlaczego nie jesz obiadów  w szkole?</vt:lpstr>
      <vt:lpstr>Pytanie 5: Jak oceniasz jakość posiłków w szkole w skali od 1 do 5</vt:lpstr>
      <vt:lpstr>Pytanie 6: Jakie potrawy najbardziej lubisz? </vt:lpstr>
      <vt:lpstr>Pytanie 6: Jakie potrawy najbardziej lubisz? </vt:lpstr>
      <vt:lpstr>Pytanie 6: Jakie potrawy najbardziej lubisz? </vt:lpstr>
      <vt:lpstr>Pytanie 6: Jakie potrawy najbardziej lubisz? </vt:lpstr>
      <vt:lpstr>Pytanie 7: Moim ulubionym daniem jest:</vt:lpstr>
      <vt:lpstr>Pytanie 8. Jakie artykuły spożywcze najczęściej kupujesz w sklepiku szkolnym? </vt:lpstr>
      <vt:lpstr>Pytanie 8. Jakie artykuły spożywcze najczęściej kupujesz w sklepiku szkolnym? </vt:lpstr>
      <vt:lpstr>Pytanie 9: Czy popierasz to, aby w sklepiku szkolnym nie było niezdrowej żywności  (słodycze, chipsów, słodkich napojów)</vt:lpstr>
      <vt:lpstr>Pytanie 9: Czy popierasz to, aby w sklepiku szkolnym nie było niezdrowej żywności  (słodycze, chipsów, słodkich napojów)</vt:lpstr>
      <vt:lpstr>Najczęściej pojawiające się postulaty i propozycje uczniów dotyczące żywienia w szkole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KORZYSTANIE PRZEZ UCZNIÓW Z POSIŁKU  W STOŁÓWCE SZKOLNEJ na podstawie analizy ankiet przeprowadzonych w styczniu 2016r.</dc:title>
  <dc:creator>Ela</dc:creator>
  <cp:lastModifiedBy>kkuskowska</cp:lastModifiedBy>
  <cp:revision>160</cp:revision>
  <dcterms:created xsi:type="dcterms:W3CDTF">2016-05-09T18:33:00Z</dcterms:created>
  <dcterms:modified xsi:type="dcterms:W3CDTF">2016-09-19T12:16:53Z</dcterms:modified>
</cp:coreProperties>
</file>